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24" r:id="rId2"/>
    <p:sldId id="256" r:id="rId3"/>
    <p:sldId id="295" r:id="rId4"/>
    <p:sldId id="296" r:id="rId5"/>
    <p:sldId id="320" r:id="rId6"/>
    <p:sldId id="322" r:id="rId7"/>
    <p:sldId id="298" r:id="rId8"/>
    <p:sldId id="299" r:id="rId9"/>
    <p:sldId id="300" r:id="rId10"/>
    <p:sldId id="301" r:id="rId11"/>
    <p:sldId id="302" r:id="rId12"/>
    <p:sldId id="303" r:id="rId13"/>
    <p:sldId id="304" r:id="rId14"/>
    <p:sldId id="323" r:id="rId15"/>
    <p:sldId id="305" r:id="rId16"/>
    <p:sldId id="310" r:id="rId17"/>
    <p:sldId id="306" r:id="rId18"/>
    <p:sldId id="308" r:id="rId19"/>
    <p:sldId id="309" r:id="rId20"/>
    <p:sldId id="311" r:id="rId21"/>
    <p:sldId id="312" r:id="rId22"/>
    <p:sldId id="313" r:id="rId23"/>
    <p:sldId id="314" r:id="rId24"/>
    <p:sldId id="315" r:id="rId25"/>
    <p:sldId id="316" r:id="rId26"/>
    <p:sldId id="318" r:id="rId27"/>
    <p:sldId id="31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56" userDrawn="1">
          <p15:clr>
            <a:srgbClr val="A4A3A4"/>
          </p15:clr>
        </p15:guide>
        <p15:guide id="2" orient="horz" pos="2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76" autoAdjust="0"/>
    <p:restoredTop sz="92280" autoAdjust="0"/>
  </p:normalViewPr>
  <p:slideViewPr>
    <p:cSldViewPr snapToGrid="0">
      <p:cViewPr varScale="1">
        <p:scale>
          <a:sx n="72" d="100"/>
          <a:sy n="72" d="100"/>
        </p:scale>
        <p:origin x="696" y="72"/>
      </p:cViewPr>
      <p:guideLst>
        <p:guide pos="2856"/>
        <p:guide orient="horz" pos="2184"/>
      </p:guideLst>
    </p:cSldViewPr>
  </p:slideViewPr>
  <p:notesTextViewPr>
    <p:cViewPr>
      <p:scale>
        <a:sx n="3" d="2"/>
        <a:sy n="3" d="2"/>
      </p:scale>
      <p:origin x="0" y="0"/>
    </p:cViewPr>
  </p:notesTextViewPr>
  <p:sorterViewPr>
    <p:cViewPr>
      <p:scale>
        <a:sx n="100" d="100"/>
        <a:sy n="100" d="100"/>
      </p:scale>
      <p:origin x="0" y="-38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
          <p:cNvSpPr/>
          <p:nvPr/>
        </p:nvSpPr>
        <p:spPr>
          <a:xfrm>
            <a:off x="0" y="0"/>
            <a:ext cx="6858000" cy="9144000"/>
          </a:xfrm>
          <a:prstGeom prst="rect">
            <a:avLst/>
          </a:prstGeom>
          <a:solidFill>
            <a:srgbClr val="FFFFFF"/>
          </a:solidFill>
        </p:spPr>
      </p:sp>
      <p:sp>
        <p:nvSpPr>
          <p:cNvPr id="116" name="CustomShape 2"/>
          <p:cNvSpPr/>
          <p:nvPr/>
        </p:nvSpPr>
        <p:spPr>
          <a:xfrm>
            <a:off x="0" y="0"/>
            <a:ext cx="6858000" cy="9144000"/>
          </a:xfrm>
          <a:prstGeom prst="roundRect">
            <a:avLst>
              <a:gd name="adj" fmla="val 5"/>
            </a:avLst>
          </a:prstGeom>
          <a:solidFill>
            <a:srgbClr val="FFFFFF"/>
          </a:solidFill>
        </p:spPr>
      </p:sp>
      <p:sp>
        <p:nvSpPr>
          <p:cNvPr id="117" name="CustomShape 3"/>
          <p:cNvSpPr/>
          <p:nvPr/>
        </p:nvSpPr>
        <p:spPr>
          <a:xfrm>
            <a:off x="0" y="0"/>
            <a:ext cx="6858000" cy="9144000"/>
          </a:xfrm>
          <a:prstGeom prst="roundRect">
            <a:avLst>
              <a:gd name="adj" fmla="val 5"/>
            </a:avLst>
          </a:prstGeom>
          <a:solidFill>
            <a:srgbClr val="FFFFFF"/>
          </a:solidFill>
        </p:spPr>
      </p:sp>
      <p:sp>
        <p:nvSpPr>
          <p:cNvPr id="118" name="CustomShape 4"/>
          <p:cNvSpPr/>
          <p:nvPr/>
        </p:nvSpPr>
        <p:spPr>
          <a:xfrm>
            <a:off x="0" y="0"/>
            <a:ext cx="6858000" cy="9144000"/>
          </a:xfrm>
          <a:prstGeom prst="roundRect">
            <a:avLst>
              <a:gd name="adj" fmla="val 5"/>
            </a:avLst>
          </a:prstGeom>
          <a:solidFill>
            <a:srgbClr val="FFFFFF"/>
          </a:solidFill>
        </p:spPr>
      </p:sp>
      <p:sp>
        <p:nvSpPr>
          <p:cNvPr id="119" name="CustomShape 5"/>
          <p:cNvSpPr/>
          <p:nvPr/>
        </p:nvSpPr>
        <p:spPr>
          <a:xfrm>
            <a:off x="0" y="0"/>
            <a:ext cx="6858000" cy="9144000"/>
          </a:xfrm>
          <a:prstGeom prst="roundRect">
            <a:avLst>
              <a:gd name="adj" fmla="val 5"/>
            </a:avLst>
          </a:prstGeom>
          <a:solidFill>
            <a:srgbClr val="FFFFFF"/>
          </a:solidFill>
        </p:spPr>
      </p:sp>
      <p:sp>
        <p:nvSpPr>
          <p:cNvPr id="120" name="CustomShape 6"/>
          <p:cNvSpPr/>
          <p:nvPr/>
        </p:nvSpPr>
        <p:spPr>
          <a:xfrm>
            <a:off x="0" y="0"/>
            <a:ext cx="6858000" cy="9144000"/>
          </a:xfrm>
          <a:prstGeom prst="roundRect">
            <a:avLst>
              <a:gd name="adj" fmla="val 5"/>
            </a:avLst>
          </a:prstGeom>
          <a:solidFill>
            <a:srgbClr val="FFFFFF"/>
          </a:solidFill>
        </p:spPr>
      </p:sp>
      <p:sp>
        <p:nvSpPr>
          <p:cNvPr id="121" name="CustomShape 7"/>
          <p:cNvSpPr/>
          <p:nvPr/>
        </p:nvSpPr>
        <p:spPr>
          <a:xfrm>
            <a:off x="0" y="0"/>
            <a:ext cx="6858000" cy="9144000"/>
          </a:xfrm>
          <a:prstGeom prst="roundRect">
            <a:avLst>
              <a:gd name="adj" fmla="val 5"/>
            </a:avLst>
          </a:prstGeom>
          <a:solidFill>
            <a:srgbClr val="FFFFFF"/>
          </a:solidFill>
        </p:spPr>
      </p:sp>
      <p:sp>
        <p:nvSpPr>
          <p:cNvPr id="122" name="CustomShape 8"/>
          <p:cNvSpPr/>
          <p:nvPr/>
        </p:nvSpPr>
        <p:spPr>
          <a:xfrm>
            <a:off x="0" y="0"/>
            <a:ext cx="6858000" cy="9144000"/>
          </a:xfrm>
          <a:prstGeom prst="roundRect">
            <a:avLst>
              <a:gd name="adj" fmla="val 5"/>
            </a:avLst>
          </a:prstGeom>
          <a:solidFill>
            <a:srgbClr val="FFFFFF"/>
          </a:solidFill>
        </p:spPr>
      </p:sp>
      <p:sp>
        <p:nvSpPr>
          <p:cNvPr id="123" name="CustomShape 9"/>
          <p:cNvSpPr/>
          <p:nvPr/>
        </p:nvSpPr>
        <p:spPr>
          <a:xfrm>
            <a:off x="0" y="0"/>
            <a:ext cx="6858000" cy="9144000"/>
          </a:xfrm>
          <a:prstGeom prst="roundRect">
            <a:avLst>
              <a:gd name="adj" fmla="val 5"/>
            </a:avLst>
          </a:prstGeom>
          <a:solidFill>
            <a:srgbClr val="FFFFFF"/>
          </a:solidFill>
        </p:spPr>
      </p:sp>
      <p:sp>
        <p:nvSpPr>
          <p:cNvPr id="124" name="CustomShape 10"/>
          <p:cNvSpPr/>
          <p:nvPr/>
        </p:nvSpPr>
        <p:spPr>
          <a:xfrm>
            <a:off x="0" y="0"/>
            <a:ext cx="6858000" cy="9144000"/>
          </a:xfrm>
          <a:prstGeom prst="roundRect">
            <a:avLst>
              <a:gd name="adj" fmla="val 5"/>
            </a:avLst>
          </a:prstGeom>
          <a:solidFill>
            <a:srgbClr val="FFFFFF"/>
          </a:solidFill>
        </p:spPr>
      </p:sp>
      <p:sp>
        <p:nvSpPr>
          <p:cNvPr id="125" name="CustomShape 11"/>
          <p:cNvSpPr/>
          <p:nvPr/>
        </p:nvSpPr>
        <p:spPr>
          <a:xfrm>
            <a:off x="0" y="0"/>
            <a:ext cx="6858000" cy="9144000"/>
          </a:xfrm>
          <a:prstGeom prst="roundRect">
            <a:avLst>
              <a:gd name="adj" fmla="val 5"/>
            </a:avLst>
          </a:prstGeom>
          <a:solidFill>
            <a:srgbClr val="FFFFFF"/>
          </a:solidFill>
        </p:spPr>
      </p:sp>
      <p:sp>
        <p:nvSpPr>
          <p:cNvPr id="126" name="CustomShape 12"/>
          <p:cNvSpPr/>
          <p:nvPr/>
        </p:nvSpPr>
        <p:spPr>
          <a:xfrm>
            <a:off x="0" y="0"/>
            <a:ext cx="6858000" cy="9144000"/>
          </a:xfrm>
          <a:prstGeom prst="roundRect">
            <a:avLst>
              <a:gd name="adj" fmla="val 5"/>
            </a:avLst>
          </a:prstGeom>
          <a:solidFill>
            <a:srgbClr val="FFFFFF"/>
          </a:solidFill>
        </p:spPr>
      </p:sp>
      <p:sp>
        <p:nvSpPr>
          <p:cNvPr id="127" name="CustomShape 13"/>
          <p:cNvSpPr/>
          <p:nvPr/>
        </p:nvSpPr>
        <p:spPr>
          <a:xfrm>
            <a:off x="0" y="0"/>
            <a:ext cx="6858000" cy="9144000"/>
          </a:xfrm>
          <a:prstGeom prst="roundRect">
            <a:avLst>
              <a:gd name="adj" fmla="val 5"/>
            </a:avLst>
          </a:prstGeom>
          <a:solidFill>
            <a:srgbClr val="FFFFFF"/>
          </a:solidFill>
        </p:spPr>
      </p:sp>
      <p:sp>
        <p:nvSpPr>
          <p:cNvPr id="128" name="CustomShape 14"/>
          <p:cNvSpPr/>
          <p:nvPr/>
        </p:nvSpPr>
        <p:spPr>
          <a:xfrm>
            <a:off x="0" y="0"/>
            <a:ext cx="6858000" cy="9144000"/>
          </a:xfrm>
          <a:prstGeom prst="roundRect">
            <a:avLst>
              <a:gd name="adj" fmla="val 5"/>
            </a:avLst>
          </a:prstGeom>
          <a:solidFill>
            <a:srgbClr val="FFFFFF"/>
          </a:solidFill>
        </p:spPr>
      </p:sp>
      <p:sp>
        <p:nvSpPr>
          <p:cNvPr id="129" name="CustomShape 15"/>
          <p:cNvSpPr/>
          <p:nvPr/>
        </p:nvSpPr>
        <p:spPr>
          <a:xfrm>
            <a:off x="0" y="0"/>
            <a:ext cx="6858000" cy="9144000"/>
          </a:xfrm>
          <a:prstGeom prst="roundRect">
            <a:avLst>
              <a:gd name="adj" fmla="val 5"/>
            </a:avLst>
          </a:prstGeom>
          <a:solidFill>
            <a:srgbClr val="FFFFFF"/>
          </a:solidFill>
        </p:spPr>
      </p:sp>
      <p:sp>
        <p:nvSpPr>
          <p:cNvPr id="130" name="CustomShape 16"/>
          <p:cNvSpPr/>
          <p:nvPr/>
        </p:nvSpPr>
        <p:spPr>
          <a:xfrm>
            <a:off x="0" y="0"/>
            <a:ext cx="6858000" cy="9144000"/>
          </a:xfrm>
          <a:prstGeom prst="roundRect">
            <a:avLst>
              <a:gd name="adj" fmla="val 5"/>
            </a:avLst>
          </a:prstGeom>
          <a:solidFill>
            <a:srgbClr val="FFFFFF"/>
          </a:solidFill>
        </p:spPr>
      </p:sp>
      <p:sp>
        <p:nvSpPr>
          <p:cNvPr id="131" name="CustomShape 17"/>
          <p:cNvSpPr/>
          <p:nvPr/>
        </p:nvSpPr>
        <p:spPr>
          <a:xfrm>
            <a:off x="0" y="0"/>
            <a:ext cx="2971800" cy="457200"/>
          </a:xfrm>
          <a:prstGeom prst="rect">
            <a:avLst/>
          </a:prstGeom>
        </p:spPr>
      </p:sp>
      <p:sp>
        <p:nvSpPr>
          <p:cNvPr id="132" name="CustomShape 18"/>
          <p:cNvSpPr/>
          <p:nvPr/>
        </p:nvSpPr>
        <p:spPr>
          <a:xfrm>
            <a:off x="3884760" y="0"/>
            <a:ext cx="2971800" cy="457200"/>
          </a:xfrm>
          <a:prstGeom prst="rect">
            <a:avLst/>
          </a:prstGeom>
        </p:spPr>
      </p:sp>
      <p:sp>
        <p:nvSpPr>
          <p:cNvPr id="133" name="PlaceHolder 19"/>
          <p:cNvSpPr>
            <a:spLocks noGrp="1"/>
          </p:cNvSpPr>
          <p:nvPr>
            <p:ph type="body"/>
          </p:nvPr>
        </p:nvSpPr>
        <p:spPr>
          <a:xfrm>
            <a:off x="685800" y="4343400"/>
            <a:ext cx="5462640" cy="4091400"/>
          </a:xfrm>
          <a:prstGeom prst="rect">
            <a:avLst/>
          </a:prstGeom>
        </p:spPr>
        <p:txBody>
          <a:bodyPr lIns="0" tIns="0" rIns="0" bIns="0"/>
          <a:lstStyle/>
          <a:p>
            <a:r>
              <a:rPr lang="en-US"/>
              <a:t>Click to edit the notes format</a:t>
            </a:r>
            <a:endParaRPr/>
          </a:p>
        </p:txBody>
      </p:sp>
      <p:sp>
        <p:nvSpPr>
          <p:cNvPr id="134" name="CustomShape 20"/>
          <p:cNvSpPr/>
          <p:nvPr/>
        </p:nvSpPr>
        <p:spPr>
          <a:xfrm>
            <a:off x="0" y="8685360"/>
            <a:ext cx="2971800" cy="457200"/>
          </a:xfrm>
          <a:prstGeom prst="rect">
            <a:avLst/>
          </a:prstGeom>
        </p:spPr>
      </p:sp>
      <p:sp>
        <p:nvSpPr>
          <p:cNvPr id="135" name="PlaceHolder 21"/>
          <p:cNvSpPr>
            <a:spLocks noGrp="1"/>
          </p:cNvSpPr>
          <p:nvPr>
            <p:ph type="sldNum"/>
          </p:nvPr>
        </p:nvSpPr>
        <p:spPr>
          <a:xfrm>
            <a:off x="3884760" y="8684640"/>
            <a:ext cx="2947680" cy="433440"/>
          </a:xfrm>
          <a:prstGeom prst="rect">
            <a:avLst/>
          </a:prstGeom>
        </p:spPr>
        <p:txBody>
          <a:bodyPr lIns="90000" tIns="46800" rIns="90000" bIns="46800" anchor="b"/>
          <a:lstStyle/>
          <a:p>
            <a:pPr algn="r">
              <a:lnSpc>
                <a:spcPct val="100000"/>
              </a:lnSpc>
              <a:buFont typeface="Times New Roman"/>
              <a:buChar char="•"/>
            </a:pPr>
            <a:fld id="{FAFCB250-9282-49C8-8442-16DA9D2917D2}" type="slidenum">
              <a:rPr lang="en-US" sz="1200">
                <a:solidFill>
                  <a:srgbClr val="000000"/>
                </a:solidFill>
                <a:latin typeface="Times New Roman"/>
                <a:ea typeface="Arial Unicode MS"/>
              </a:rPr>
              <a:t>‹#›</a:t>
            </a:fld>
            <a:endParaRPr/>
          </a:p>
        </p:txBody>
      </p:sp>
    </p:spTree>
    <p:extLst>
      <p:ext uri="{BB962C8B-B14F-4D97-AF65-F5344CB8AC3E}">
        <p14:creationId xmlns:p14="http://schemas.microsoft.com/office/powerpoint/2010/main" val="89691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a:t>
            </a:fld>
            <a:endParaRPr/>
          </a:p>
        </p:txBody>
      </p:sp>
    </p:spTree>
    <p:extLst>
      <p:ext uri="{BB962C8B-B14F-4D97-AF65-F5344CB8AC3E}">
        <p14:creationId xmlns:p14="http://schemas.microsoft.com/office/powerpoint/2010/main" val="3442955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12</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12</a:t>
            </a:fld>
            <a:endParaRPr/>
          </a:p>
        </p:txBody>
      </p:sp>
    </p:spTree>
    <p:extLst>
      <p:ext uri="{BB962C8B-B14F-4D97-AF65-F5344CB8AC3E}">
        <p14:creationId xmlns:p14="http://schemas.microsoft.com/office/powerpoint/2010/main" val="2037908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13</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13</a:t>
            </a:fld>
            <a:endParaRPr/>
          </a:p>
        </p:txBody>
      </p:sp>
    </p:spTree>
    <p:extLst>
      <p:ext uri="{BB962C8B-B14F-4D97-AF65-F5344CB8AC3E}">
        <p14:creationId xmlns:p14="http://schemas.microsoft.com/office/powerpoint/2010/main" val="936059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15</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15</a:t>
            </a:fld>
            <a:endParaRPr/>
          </a:p>
        </p:txBody>
      </p:sp>
    </p:spTree>
    <p:extLst>
      <p:ext uri="{BB962C8B-B14F-4D97-AF65-F5344CB8AC3E}">
        <p14:creationId xmlns:p14="http://schemas.microsoft.com/office/powerpoint/2010/main" val="328970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16</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16</a:t>
            </a:fld>
            <a:endParaRPr/>
          </a:p>
        </p:txBody>
      </p:sp>
    </p:spTree>
    <p:extLst>
      <p:ext uri="{BB962C8B-B14F-4D97-AF65-F5344CB8AC3E}">
        <p14:creationId xmlns:p14="http://schemas.microsoft.com/office/powerpoint/2010/main" val="2963919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17</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17</a:t>
            </a:fld>
            <a:endParaRPr/>
          </a:p>
        </p:txBody>
      </p:sp>
    </p:spTree>
    <p:extLst>
      <p:ext uri="{BB962C8B-B14F-4D97-AF65-F5344CB8AC3E}">
        <p14:creationId xmlns:p14="http://schemas.microsoft.com/office/powerpoint/2010/main" val="3107588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18</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18</a:t>
            </a:fld>
            <a:endParaRPr/>
          </a:p>
        </p:txBody>
      </p:sp>
    </p:spTree>
    <p:extLst>
      <p:ext uri="{BB962C8B-B14F-4D97-AF65-F5344CB8AC3E}">
        <p14:creationId xmlns:p14="http://schemas.microsoft.com/office/powerpoint/2010/main" val="3918378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19</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19</a:t>
            </a:fld>
            <a:endParaRPr/>
          </a:p>
        </p:txBody>
      </p:sp>
    </p:spTree>
    <p:extLst>
      <p:ext uri="{BB962C8B-B14F-4D97-AF65-F5344CB8AC3E}">
        <p14:creationId xmlns:p14="http://schemas.microsoft.com/office/powerpoint/2010/main" val="1898523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20</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20</a:t>
            </a:fld>
            <a:endParaRPr/>
          </a:p>
        </p:txBody>
      </p:sp>
    </p:spTree>
    <p:extLst>
      <p:ext uri="{BB962C8B-B14F-4D97-AF65-F5344CB8AC3E}">
        <p14:creationId xmlns:p14="http://schemas.microsoft.com/office/powerpoint/2010/main" val="154078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21</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21</a:t>
            </a:fld>
            <a:endParaRPr/>
          </a:p>
        </p:txBody>
      </p:sp>
    </p:spTree>
    <p:extLst>
      <p:ext uri="{BB962C8B-B14F-4D97-AF65-F5344CB8AC3E}">
        <p14:creationId xmlns:p14="http://schemas.microsoft.com/office/powerpoint/2010/main" val="4230084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22</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22</a:t>
            </a:fld>
            <a:endParaRPr/>
          </a:p>
        </p:txBody>
      </p:sp>
    </p:spTree>
    <p:extLst>
      <p:ext uri="{BB962C8B-B14F-4D97-AF65-F5344CB8AC3E}">
        <p14:creationId xmlns:p14="http://schemas.microsoft.com/office/powerpoint/2010/main" val="268431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a:t>
            </a:fld>
            <a:endParaRPr/>
          </a:p>
        </p:txBody>
      </p:sp>
    </p:spTree>
    <p:extLst>
      <p:ext uri="{BB962C8B-B14F-4D97-AF65-F5344CB8AC3E}">
        <p14:creationId xmlns:p14="http://schemas.microsoft.com/office/powerpoint/2010/main" val="670025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23</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23</a:t>
            </a:fld>
            <a:endParaRPr/>
          </a:p>
        </p:txBody>
      </p:sp>
    </p:spTree>
    <p:extLst>
      <p:ext uri="{BB962C8B-B14F-4D97-AF65-F5344CB8AC3E}">
        <p14:creationId xmlns:p14="http://schemas.microsoft.com/office/powerpoint/2010/main" val="2715419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24</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24</a:t>
            </a:fld>
            <a:endParaRPr/>
          </a:p>
        </p:txBody>
      </p:sp>
    </p:spTree>
    <p:extLst>
      <p:ext uri="{BB962C8B-B14F-4D97-AF65-F5344CB8AC3E}">
        <p14:creationId xmlns:p14="http://schemas.microsoft.com/office/powerpoint/2010/main" val="3729711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25</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25</a:t>
            </a:fld>
            <a:endParaRPr/>
          </a:p>
        </p:txBody>
      </p:sp>
    </p:spTree>
    <p:extLst>
      <p:ext uri="{BB962C8B-B14F-4D97-AF65-F5344CB8AC3E}">
        <p14:creationId xmlns:p14="http://schemas.microsoft.com/office/powerpoint/2010/main" val="1434609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26</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26</a:t>
            </a:fld>
            <a:endParaRPr/>
          </a:p>
        </p:txBody>
      </p:sp>
    </p:spTree>
    <p:extLst>
      <p:ext uri="{BB962C8B-B14F-4D97-AF65-F5344CB8AC3E}">
        <p14:creationId xmlns:p14="http://schemas.microsoft.com/office/powerpoint/2010/main" val="1345830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27</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27</a:t>
            </a:fld>
            <a:endParaRPr/>
          </a:p>
        </p:txBody>
      </p:sp>
    </p:spTree>
    <p:extLst>
      <p:ext uri="{BB962C8B-B14F-4D97-AF65-F5344CB8AC3E}">
        <p14:creationId xmlns:p14="http://schemas.microsoft.com/office/powerpoint/2010/main" val="577749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3</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3</a:t>
            </a:fld>
            <a:endParaRPr/>
          </a:p>
        </p:txBody>
      </p:sp>
    </p:spTree>
    <p:extLst>
      <p:ext uri="{BB962C8B-B14F-4D97-AF65-F5344CB8AC3E}">
        <p14:creationId xmlns:p14="http://schemas.microsoft.com/office/powerpoint/2010/main" val="61310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4</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4</a:t>
            </a:fld>
            <a:endParaRPr/>
          </a:p>
        </p:txBody>
      </p:sp>
    </p:spTree>
    <p:extLst>
      <p:ext uri="{BB962C8B-B14F-4D97-AF65-F5344CB8AC3E}">
        <p14:creationId xmlns:p14="http://schemas.microsoft.com/office/powerpoint/2010/main" val="511721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7</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7</a:t>
            </a:fld>
            <a:endParaRPr/>
          </a:p>
        </p:txBody>
      </p:sp>
    </p:spTree>
    <p:extLst>
      <p:ext uri="{BB962C8B-B14F-4D97-AF65-F5344CB8AC3E}">
        <p14:creationId xmlns:p14="http://schemas.microsoft.com/office/powerpoint/2010/main" val="3895549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8</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8</a:t>
            </a:fld>
            <a:endParaRPr/>
          </a:p>
        </p:txBody>
      </p:sp>
    </p:spTree>
    <p:extLst>
      <p:ext uri="{BB962C8B-B14F-4D97-AF65-F5344CB8AC3E}">
        <p14:creationId xmlns:p14="http://schemas.microsoft.com/office/powerpoint/2010/main" val="367826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9</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9</a:t>
            </a:fld>
            <a:endParaRPr/>
          </a:p>
        </p:txBody>
      </p:sp>
    </p:spTree>
    <p:extLst>
      <p:ext uri="{BB962C8B-B14F-4D97-AF65-F5344CB8AC3E}">
        <p14:creationId xmlns:p14="http://schemas.microsoft.com/office/powerpoint/2010/main" val="2227015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10</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10</a:t>
            </a:fld>
            <a:endParaRPr/>
          </a:p>
        </p:txBody>
      </p:sp>
    </p:spTree>
    <p:extLst>
      <p:ext uri="{BB962C8B-B14F-4D97-AF65-F5344CB8AC3E}">
        <p14:creationId xmlns:p14="http://schemas.microsoft.com/office/powerpoint/2010/main" val="49598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884760" y="8685360"/>
            <a:ext cx="2966760" cy="452160"/>
          </a:xfrm>
          <a:prstGeom prst="rect">
            <a:avLst/>
          </a:prstGeom>
        </p:spPr>
        <p:txBody>
          <a:bodyPr lIns="90000" tIns="46800" rIns="90000" bIns="46800" anchor="b"/>
          <a:lstStyle/>
          <a:p>
            <a:pPr algn="r">
              <a:lnSpc>
                <a:spcPct val="100000"/>
              </a:lnSpc>
              <a:buFont typeface="Times New Roman"/>
              <a:buChar char="•"/>
            </a:pPr>
            <a:fld id="{87D07075-1C51-42A3-A917-8CCA630C82F6}" type="slidenum">
              <a:rPr lang="en-US" sz="1200">
                <a:solidFill>
                  <a:srgbClr val="000000"/>
                </a:solidFill>
                <a:latin typeface="Times New Roman"/>
              </a:rPr>
              <a:t>11</a:t>
            </a:fld>
            <a:endParaRPr/>
          </a:p>
        </p:txBody>
      </p:sp>
      <p:sp>
        <p:nvSpPr>
          <p:cNvPr id="160" name="PlaceHolder 2"/>
          <p:cNvSpPr>
            <a:spLocks noGrp="1"/>
          </p:cNvSpPr>
          <p:nvPr>
            <p:ph type="body"/>
          </p:nvPr>
        </p:nvSpPr>
        <p:spPr>
          <a:xfrm>
            <a:off x="685800" y="4343400"/>
            <a:ext cx="5464080" cy="4093200"/>
          </a:xfrm>
          <a:prstGeom prst="rect">
            <a:avLst/>
          </a:prstGeom>
        </p:spPr>
        <p:txBody>
          <a:bodyPr wrap="none" lIns="0" tIns="0" rIns="0" bIns="0"/>
          <a:lstStyle/>
          <a:p>
            <a:endParaRPr dirty="0"/>
          </a:p>
        </p:txBody>
      </p:sp>
      <p:sp>
        <p:nvSpPr>
          <p:cNvPr id="161" name="CustomShape 3"/>
          <p:cNvSpPr/>
          <p:nvPr/>
        </p:nvSpPr>
        <p:spPr>
          <a:xfrm>
            <a:off x="3884760" y="8685360"/>
            <a:ext cx="2971800" cy="457200"/>
          </a:xfrm>
          <a:prstGeom prst="rect">
            <a:avLst/>
          </a:prstGeom>
        </p:spPr>
        <p:txBody>
          <a:bodyPr lIns="90000" tIns="46800" rIns="90000" bIns="46800" anchor="b"/>
          <a:lstStyle/>
          <a:p>
            <a:pPr algn="r">
              <a:buFont typeface="Arial"/>
              <a:buChar char="•"/>
            </a:pPr>
            <a:fld id="{633D5E0E-CE49-4F02-8BF9-99F4ECD10902}" type="slidenum">
              <a:rPr lang="en-US" sz="1200">
                <a:solidFill>
                  <a:srgbClr val="000000"/>
                </a:solidFill>
              </a:rPr>
              <a:t>11</a:t>
            </a:fld>
            <a:endParaRPr/>
          </a:p>
        </p:txBody>
      </p:sp>
    </p:spTree>
    <p:extLst>
      <p:ext uri="{BB962C8B-B14F-4D97-AF65-F5344CB8AC3E}">
        <p14:creationId xmlns:p14="http://schemas.microsoft.com/office/powerpoint/2010/main" val="2659442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ce580">
    <p:spTree>
      <p:nvGrpSpPr>
        <p:cNvPr id="1" name=""/>
        <p:cNvGrpSpPr/>
        <p:nvPr/>
      </p:nvGrpSpPr>
      <p:grpSpPr>
        <a:xfrm>
          <a:off x="0" y="0"/>
          <a:ext cx="0" cy="0"/>
          <a:chOff x="0" y="0"/>
          <a:chExt cx="0" cy="0"/>
        </a:xfrm>
      </p:grpSpPr>
      <p:sp>
        <p:nvSpPr>
          <p:cNvPr id="11" name="Date Placeholder 1">
            <a:extLst>
              <a:ext uri="{FF2B5EF4-FFF2-40B4-BE49-F238E27FC236}">
                <a16:creationId xmlns:a16="http://schemas.microsoft.com/office/drawing/2014/main" id="{F6D1F17F-C9C4-43C8-8E4C-6B934DD690C1}"/>
              </a:ext>
            </a:extLst>
          </p:cNvPr>
          <p:cNvSpPr>
            <a:spLocks noGrp="1"/>
          </p:cNvSpPr>
          <p:nvPr>
            <p:ph type="dt" idx="10"/>
          </p:nvPr>
        </p:nvSpPr>
        <p:spPr>
          <a:xfrm>
            <a:off x="144378" y="6493485"/>
            <a:ext cx="2979701" cy="365727"/>
          </a:xfrm>
          <a:prstGeom prst="rect">
            <a:avLst/>
          </a:prstGeom>
        </p:spPr>
        <p:txBody>
          <a:bodyPr/>
          <a:lstStyle>
            <a:lvl1pPr algn="l">
              <a:buNone/>
              <a:defRPr sz="1400"/>
            </a:lvl1pPr>
          </a:lstStyle>
          <a:p>
            <a:r>
              <a:rPr lang="en-US" b="1">
                <a:solidFill>
                  <a:srgbClr val="000000"/>
                </a:solidFill>
              </a:rPr>
              <a:t>ECE 580 – Network Theory </a:t>
            </a:r>
            <a:endParaRPr lang="en-US" sz="1200" dirty="0"/>
          </a:p>
        </p:txBody>
      </p:sp>
      <p:sp>
        <p:nvSpPr>
          <p:cNvPr id="12" name="Footer Placeholder 2">
            <a:extLst>
              <a:ext uri="{FF2B5EF4-FFF2-40B4-BE49-F238E27FC236}">
                <a16:creationId xmlns:a16="http://schemas.microsoft.com/office/drawing/2014/main" id="{682457B0-1200-4469-9A5F-C2FC559750BC}"/>
              </a:ext>
            </a:extLst>
          </p:cNvPr>
          <p:cNvSpPr>
            <a:spLocks noGrp="1"/>
          </p:cNvSpPr>
          <p:nvPr>
            <p:ph type="ftr" idx="11"/>
          </p:nvPr>
        </p:nvSpPr>
        <p:spPr>
          <a:xfrm>
            <a:off x="3009960" y="6493486"/>
            <a:ext cx="3124079" cy="365725"/>
          </a:xfrm>
          <a:prstGeom prst="rect">
            <a:avLst/>
          </a:prstGeom>
        </p:spPr>
        <p:txBody>
          <a:bodyPr/>
          <a:lstStyle>
            <a:lvl1pPr algn="ctr">
              <a:buNone/>
              <a:defRPr sz="1400"/>
            </a:lvl1pPr>
          </a:lstStyle>
          <a:p>
            <a:r>
              <a:rPr lang="en-US" b="1"/>
              <a:t>Reciprocity and Inter-reciprocity</a:t>
            </a:r>
            <a:endParaRPr lang="en-US" b="1" dirty="0"/>
          </a:p>
        </p:txBody>
      </p:sp>
      <p:sp>
        <p:nvSpPr>
          <p:cNvPr id="13" name="Slide Number Placeholder 3">
            <a:extLst>
              <a:ext uri="{FF2B5EF4-FFF2-40B4-BE49-F238E27FC236}">
                <a16:creationId xmlns:a16="http://schemas.microsoft.com/office/drawing/2014/main" id="{0287EE08-C517-432C-93F3-EE7875FE2E56}"/>
              </a:ext>
            </a:extLst>
          </p:cNvPr>
          <p:cNvSpPr>
            <a:spLocks noGrp="1"/>
          </p:cNvSpPr>
          <p:nvPr>
            <p:ph type="sldNum" idx="12"/>
          </p:nvPr>
        </p:nvSpPr>
        <p:spPr>
          <a:xfrm>
            <a:off x="6533470" y="6493485"/>
            <a:ext cx="2109960" cy="365726"/>
          </a:xfrm>
          <a:prstGeom prst="rect">
            <a:avLst/>
          </a:prstGeom>
        </p:spPr>
        <p:txBody>
          <a:bodyPr/>
          <a:lstStyle>
            <a:lvl1pPr algn="r">
              <a:defRPr sz="1400" b="1"/>
            </a:lvl1pPr>
          </a:lstStyle>
          <a:p>
            <a:fld id="{49F32A32-B0BA-4F3A-8066-D3EFFFC323C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laceHolder 2"/>
          <p:cNvSpPr>
            <a:spLocks noGrp="1"/>
          </p:cNvSpPr>
          <p:nvPr>
            <p:ph type="subTitle"/>
          </p:nvPr>
        </p:nvSpPr>
        <p:spPr>
          <a:xfrm>
            <a:off x="457200" y="11678400"/>
            <a:ext cx="4091040" cy="13716000"/>
          </a:xfrm>
          <a:prstGeom prst="rect">
            <a:avLst/>
          </a:prstGeom>
        </p:spPr>
        <p:txBody>
          <a:bodyPr wrap="none" lIns="0" tIns="0" rIns="0" bIns="0" anchor="ctr"/>
          <a:lstStyle/>
          <a:p>
            <a:pPr algn="ctr"/>
            <a:endParaRPr/>
          </a:p>
        </p:txBody>
      </p:sp>
      <p:sp>
        <p:nvSpPr>
          <p:cNvPr id="12" name="Date Placeholder 1">
            <a:extLst>
              <a:ext uri="{FF2B5EF4-FFF2-40B4-BE49-F238E27FC236}">
                <a16:creationId xmlns:a16="http://schemas.microsoft.com/office/drawing/2014/main" id="{ED8DB610-9289-4D17-9969-CEE9E5CA5F4A}"/>
              </a:ext>
            </a:extLst>
          </p:cNvPr>
          <p:cNvSpPr>
            <a:spLocks noGrp="1"/>
          </p:cNvSpPr>
          <p:nvPr>
            <p:ph type="dt" idx="10"/>
          </p:nvPr>
        </p:nvSpPr>
        <p:spPr>
          <a:xfrm>
            <a:off x="0" y="6492273"/>
            <a:ext cx="3124080" cy="365726"/>
          </a:xfrm>
          <a:prstGeom prst="rect">
            <a:avLst/>
          </a:prstGeom>
        </p:spPr>
        <p:txBody>
          <a:bodyPr/>
          <a:lstStyle>
            <a:lvl1pPr algn="ctr">
              <a:buNone/>
              <a:defRPr sz="1400"/>
            </a:lvl1pPr>
          </a:lstStyle>
          <a:p>
            <a:r>
              <a:rPr lang="en-US" b="1">
                <a:solidFill>
                  <a:srgbClr val="000000"/>
                </a:solidFill>
              </a:rPr>
              <a:t>ECE 580 – Network Theory </a:t>
            </a:r>
            <a:endParaRPr lang="en-US" sz="1200" dirty="0"/>
          </a:p>
        </p:txBody>
      </p:sp>
      <p:sp>
        <p:nvSpPr>
          <p:cNvPr id="13" name="Footer Placeholder 2">
            <a:extLst>
              <a:ext uri="{FF2B5EF4-FFF2-40B4-BE49-F238E27FC236}">
                <a16:creationId xmlns:a16="http://schemas.microsoft.com/office/drawing/2014/main" id="{9B0B48C2-72D8-46FC-89F9-A7EF50DD14D4}"/>
              </a:ext>
            </a:extLst>
          </p:cNvPr>
          <p:cNvSpPr>
            <a:spLocks noGrp="1"/>
          </p:cNvSpPr>
          <p:nvPr>
            <p:ph type="ftr" idx="11"/>
          </p:nvPr>
        </p:nvSpPr>
        <p:spPr>
          <a:xfrm>
            <a:off x="3009960" y="6496593"/>
            <a:ext cx="3124079" cy="365725"/>
          </a:xfrm>
          <a:prstGeom prst="rect">
            <a:avLst/>
          </a:prstGeom>
        </p:spPr>
        <p:txBody>
          <a:bodyPr/>
          <a:lstStyle>
            <a:lvl1pPr algn="ctr">
              <a:buNone/>
              <a:defRPr sz="1400"/>
            </a:lvl1pPr>
          </a:lstStyle>
          <a:p>
            <a:r>
              <a:rPr lang="en-US" b="1" dirty="0"/>
              <a:t>Reciprocity and Inter-reciprocity</a:t>
            </a:r>
          </a:p>
        </p:txBody>
      </p:sp>
      <p:sp>
        <p:nvSpPr>
          <p:cNvPr id="14" name="Slide Number Placeholder 3">
            <a:extLst>
              <a:ext uri="{FF2B5EF4-FFF2-40B4-BE49-F238E27FC236}">
                <a16:creationId xmlns:a16="http://schemas.microsoft.com/office/drawing/2014/main" id="{E226B16A-FC9A-4580-8D18-3AEC76F7330F}"/>
              </a:ext>
            </a:extLst>
          </p:cNvPr>
          <p:cNvSpPr>
            <a:spLocks noGrp="1"/>
          </p:cNvSpPr>
          <p:nvPr>
            <p:ph type="sldNum" idx="12"/>
          </p:nvPr>
        </p:nvSpPr>
        <p:spPr>
          <a:xfrm>
            <a:off x="6533470" y="6492273"/>
            <a:ext cx="2109960" cy="365726"/>
          </a:xfrm>
          <a:prstGeom prst="rect">
            <a:avLst/>
          </a:prstGeom>
        </p:spPr>
        <p:txBody>
          <a:bodyPr/>
          <a:lstStyle>
            <a:lvl1pPr algn="r">
              <a:defRPr b="1"/>
            </a:lvl1pPr>
          </a:lstStyle>
          <a:p>
            <a:fld id="{49F32A32-B0BA-4F3A-8066-D3EFFFC323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EF2567-0512-4B46-B7F6-DDB8551F2DBC}"/>
              </a:ext>
            </a:extLst>
          </p:cNvPr>
          <p:cNvSpPr>
            <a:spLocks noGrp="1"/>
          </p:cNvSpPr>
          <p:nvPr>
            <p:ph type="dt" idx="10"/>
          </p:nvPr>
        </p:nvSpPr>
        <p:spPr>
          <a:xfrm>
            <a:off x="0" y="6492273"/>
            <a:ext cx="3124080" cy="365726"/>
          </a:xfrm>
          <a:prstGeom prst="rect">
            <a:avLst/>
          </a:prstGeom>
        </p:spPr>
        <p:txBody>
          <a:bodyPr/>
          <a:lstStyle>
            <a:lvl1pPr algn="ctr">
              <a:buNone/>
              <a:defRPr sz="1400"/>
            </a:lvl1pPr>
          </a:lstStyle>
          <a:p>
            <a:r>
              <a:rPr lang="en-US" b="1">
                <a:solidFill>
                  <a:srgbClr val="000000"/>
                </a:solidFill>
              </a:rPr>
              <a:t>ECE 580 – Network Theory </a:t>
            </a:r>
            <a:endParaRPr lang="en-US" sz="1200" dirty="0"/>
          </a:p>
        </p:txBody>
      </p:sp>
      <p:sp>
        <p:nvSpPr>
          <p:cNvPr id="3" name="Footer Placeholder 2">
            <a:extLst>
              <a:ext uri="{FF2B5EF4-FFF2-40B4-BE49-F238E27FC236}">
                <a16:creationId xmlns:a16="http://schemas.microsoft.com/office/drawing/2014/main" id="{39D5982C-6A29-4DD2-87FC-AB73591DA12E}"/>
              </a:ext>
            </a:extLst>
          </p:cNvPr>
          <p:cNvSpPr>
            <a:spLocks noGrp="1"/>
          </p:cNvSpPr>
          <p:nvPr>
            <p:ph type="ftr" idx="11"/>
          </p:nvPr>
        </p:nvSpPr>
        <p:spPr>
          <a:xfrm>
            <a:off x="3009960" y="6496593"/>
            <a:ext cx="3124079" cy="365725"/>
          </a:xfrm>
          <a:prstGeom prst="rect">
            <a:avLst/>
          </a:prstGeom>
        </p:spPr>
        <p:txBody>
          <a:bodyPr/>
          <a:lstStyle>
            <a:lvl1pPr algn="ctr">
              <a:buNone/>
              <a:defRPr sz="1400"/>
            </a:lvl1pPr>
          </a:lstStyle>
          <a:p>
            <a:r>
              <a:rPr lang="en-US" b="1" dirty="0"/>
              <a:t>Reciprocity and Inter-reciprocity</a:t>
            </a:r>
          </a:p>
        </p:txBody>
      </p:sp>
      <p:sp>
        <p:nvSpPr>
          <p:cNvPr id="4" name="Slide Number Placeholder 3">
            <a:extLst>
              <a:ext uri="{FF2B5EF4-FFF2-40B4-BE49-F238E27FC236}">
                <a16:creationId xmlns:a16="http://schemas.microsoft.com/office/drawing/2014/main" id="{C2DE2748-DB41-4A1E-AC79-CD8F4E2433EE}"/>
              </a:ext>
            </a:extLst>
          </p:cNvPr>
          <p:cNvSpPr>
            <a:spLocks noGrp="1"/>
          </p:cNvSpPr>
          <p:nvPr>
            <p:ph type="sldNum" idx="12"/>
          </p:nvPr>
        </p:nvSpPr>
        <p:spPr>
          <a:xfrm>
            <a:off x="6533470" y="6492273"/>
            <a:ext cx="2109960" cy="365726"/>
          </a:xfrm>
          <a:prstGeom prst="rect">
            <a:avLst/>
          </a:prstGeom>
        </p:spPr>
        <p:txBody>
          <a:bodyPr/>
          <a:lstStyle>
            <a:lvl1pPr algn="r">
              <a:defRPr b="1"/>
            </a:lvl1pPr>
          </a:lstStyle>
          <a:p>
            <a:fld id="{49F32A32-B0BA-4F3A-8066-D3EFFFC323C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p:nvPr/>
        </p:nvPicPr>
        <p:blipFill>
          <a:blip r:embed="rId5"/>
          <a:stretch>
            <a:fillRect/>
          </a:stretch>
        </p:blipFill>
        <p:spPr>
          <a:xfrm>
            <a:off x="380880" y="457200"/>
            <a:ext cx="505080" cy="533520"/>
          </a:xfrm>
          <a:prstGeom prst="rect">
            <a:avLst/>
          </a:prstGeom>
        </p:spPr>
      </p:pic>
      <p:sp>
        <p:nvSpPr>
          <p:cNvPr id="6" name="Line 6"/>
          <p:cNvSpPr/>
          <p:nvPr/>
        </p:nvSpPr>
        <p:spPr>
          <a:xfrm>
            <a:off x="1143000" y="990720"/>
            <a:ext cx="7543800" cy="1440"/>
          </a:xfrm>
          <a:prstGeom prst="line">
            <a:avLst/>
          </a:prstGeom>
          <a:ln w="9360">
            <a:solidFill>
              <a:srgbClr val="000000"/>
            </a:solidFill>
            <a:miter/>
          </a:ln>
        </p:spPr>
      </p:sp>
      <p:sp>
        <p:nvSpPr>
          <p:cNvPr id="12" name="Date Placeholder 1">
            <a:extLst>
              <a:ext uri="{FF2B5EF4-FFF2-40B4-BE49-F238E27FC236}">
                <a16:creationId xmlns:a16="http://schemas.microsoft.com/office/drawing/2014/main" id="{4C87C410-4659-48B3-B684-A00ECA60DCE1}"/>
              </a:ext>
            </a:extLst>
          </p:cNvPr>
          <p:cNvSpPr>
            <a:spLocks noGrp="1"/>
          </p:cNvSpPr>
          <p:nvPr>
            <p:ph type="dt" idx="2"/>
          </p:nvPr>
        </p:nvSpPr>
        <p:spPr>
          <a:xfrm>
            <a:off x="0" y="6492273"/>
            <a:ext cx="3124080" cy="365726"/>
          </a:xfrm>
          <a:prstGeom prst="rect">
            <a:avLst/>
          </a:prstGeom>
        </p:spPr>
        <p:txBody>
          <a:bodyPr/>
          <a:lstStyle>
            <a:lvl1pPr algn="ctr">
              <a:buNone/>
              <a:defRPr sz="1400"/>
            </a:lvl1pPr>
          </a:lstStyle>
          <a:p>
            <a:r>
              <a:rPr lang="en-US" b="1">
                <a:solidFill>
                  <a:srgbClr val="000000"/>
                </a:solidFill>
              </a:rPr>
              <a:t>ECE 580 – Network Theory </a:t>
            </a:r>
            <a:endParaRPr lang="en-US" sz="1200" dirty="0"/>
          </a:p>
        </p:txBody>
      </p:sp>
      <p:sp>
        <p:nvSpPr>
          <p:cNvPr id="13" name="Footer Placeholder 2">
            <a:extLst>
              <a:ext uri="{FF2B5EF4-FFF2-40B4-BE49-F238E27FC236}">
                <a16:creationId xmlns:a16="http://schemas.microsoft.com/office/drawing/2014/main" id="{6C23B08A-D800-4E97-85F1-E4031F50B59B}"/>
              </a:ext>
            </a:extLst>
          </p:cNvPr>
          <p:cNvSpPr>
            <a:spLocks noGrp="1"/>
          </p:cNvSpPr>
          <p:nvPr>
            <p:ph type="ftr" idx="3"/>
          </p:nvPr>
        </p:nvSpPr>
        <p:spPr>
          <a:xfrm>
            <a:off x="3009960" y="6496593"/>
            <a:ext cx="3124079" cy="365725"/>
          </a:xfrm>
          <a:prstGeom prst="rect">
            <a:avLst/>
          </a:prstGeom>
        </p:spPr>
        <p:txBody>
          <a:bodyPr/>
          <a:lstStyle>
            <a:lvl1pPr algn="ctr">
              <a:buNone/>
              <a:defRPr sz="1400"/>
            </a:lvl1pPr>
          </a:lstStyle>
          <a:p>
            <a:r>
              <a:rPr lang="en-US" b="1" dirty="0"/>
              <a:t>Reciprocity and Inter-reciprocity</a:t>
            </a:r>
          </a:p>
        </p:txBody>
      </p:sp>
      <p:sp>
        <p:nvSpPr>
          <p:cNvPr id="14" name="Slide Number Placeholder 3">
            <a:extLst>
              <a:ext uri="{FF2B5EF4-FFF2-40B4-BE49-F238E27FC236}">
                <a16:creationId xmlns:a16="http://schemas.microsoft.com/office/drawing/2014/main" id="{372B1C32-35DC-494B-82DC-5D7C28D7173C}"/>
              </a:ext>
            </a:extLst>
          </p:cNvPr>
          <p:cNvSpPr>
            <a:spLocks noGrp="1"/>
          </p:cNvSpPr>
          <p:nvPr>
            <p:ph type="sldNum" idx="4"/>
          </p:nvPr>
        </p:nvSpPr>
        <p:spPr>
          <a:xfrm>
            <a:off x="6533470" y="6492273"/>
            <a:ext cx="2109960" cy="365726"/>
          </a:xfrm>
          <a:prstGeom prst="rect">
            <a:avLst/>
          </a:prstGeom>
        </p:spPr>
        <p:txBody>
          <a:bodyPr/>
          <a:lstStyle>
            <a:lvl1pPr algn="r">
              <a:defRPr b="1"/>
            </a:lvl1pPr>
          </a:lstStyle>
          <a:p>
            <a:fld id="{49F32A32-B0BA-4F3A-8066-D3EFFFC323C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447690" y="1702594"/>
            <a:ext cx="8248620" cy="1975675"/>
          </a:xfrm>
          <a:prstGeom prst="rect">
            <a:avLst/>
          </a:prstGeom>
        </p:spPr>
        <p:txBody>
          <a:bodyPr lIns="90000" tIns="46800" rIns="90000" bIns="46800" anchor="ctr"/>
          <a:lstStyle/>
          <a:p>
            <a:pPr algn="ctr">
              <a:lnSpc>
                <a:spcPct val="200000"/>
              </a:lnSpc>
              <a:spcBef>
                <a:spcPts val="1800"/>
              </a:spcBef>
              <a:spcAft>
                <a:spcPts val="1800"/>
              </a:spcAft>
            </a:pPr>
            <a:r>
              <a:rPr lang="en-US" sz="4000" dirty="0">
                <a:latin typeface="+mj-lt"/>
              </a:rPr>
              <a:t>Reciprocity and Inter-Reciprocity</a:t>
            </a:r>
          </a:p>
        </p:txBody>
      </p:sp>
      <p:sp>
        <p:nvSpPr>
          <p:cNvPr id="11" name="TextBox 10">
            <a:extLst>
              <a:ext uri="{FF2B5EF4-FFF2-40B4-BE49-F238E27FC236}">
                <a16:creationId xmlns:a16="http://schemas.microsoft.com/office/drawing/2014/main" id="{8E6BAA30-7B35-4D23-B723-1F48F4F38A8E}"/>
              </a:ext>
            </a:extLst>
          </p:cNvPr>
          <p:cNvSpPr txBox="1"/>
          <p:nvPr/>
        </p:nvSpPr>
        <p:spPr>
          <a:xfrm>
            <a:off x="2286000" y="4040998"/>
            <a:ext cx="4572000" cy="1455014"/>
          </a:xfrm>
          <a:prstGeom prst="rect">
            <a:avLst/>
          </a:prstGeom>
          <a:noFill/>
        </p:spPr>
        <p:txBody>
          <a:bodyPr wrap="square">
            <a:spAutoFit/>
          </a:bodyPr>
          <a:lstStyle/>
          <a:p>
            <a:pPr algn="ctr">
              <a:lnSpc>
                <a:spcPct val="200000"/>
              </a:lnSpc>
            </a:pPr>
            <a:r>
              <a:rPr lang="en-US" sz="2400" dirty="0">
                <a:latin typeface="+mj-lt"/>
              </a:rPr>
              <a:t>Gabor Temes and Eric Wang</a:t>
            </a:r>
          </a:p>
          <a:p>
            <a:pPr algn="ctr">
              <a:lnSpc>
                <a:spcPct val="200000"/>
              </a:lnSpc>
            </a:pPr>
            <a:r>
              <a:rPr lang="en-US" sz="2400" dirty="0">
                <a:latin typeface="+mj-lt"/>
              </a:rPr>
              <a:t>Fall 2021</a:t>
            </a:r>
          </a:p>
        </p:txBody>
      </p:sp>
      <p:sp>
        <p:nvSpPr>
          <p:cNvPr id="6" name="Date Placeholder 5">
            <a:extLst>
              <a:ext uri="{FF2B5EF4-FFF2-40B4-BE49-F238E27FC236}">
                <a16:creationId xmlns:a16="http://schemas.microsoft.com/office/drawing/2014/main" id="{4F0DA96E-AD30-4DCC-9C01-4551BA7CA248}"/>
              </a:ext>
            </a:extLst>
          </p:cNvPr>
          <p:cNvSpPr>
            <a:spLocks noGrp="1"/>
          </p:cNvSpPr>
          <p:nvPr>
            <p:ph type="dt" idx="10"/>
          </p:nvPr>
        </p:nvSpPr>
        <p:spPr/>
        <p:txBody>
          <a:bodyPr/>
          <a:lstStyle/>
          <a:p>
            <a:r>
              <a:rPr lang="en-US" b="1" dirty="0">
                <a:solidFill>
                  <a:srgbClr val="000000"/>
                </a:solidFill>
              </a:rPr>
              <a:t>ECE 580 – Network Theory </a:t>
            </a:r>
            <a:endParaRPr lang="en-US" sz="1200" dirty="0"/>
          </a:p>
        </p:txBody>
      </p:sp>
      <p:sp>
        <p:nvSpPr>
          <p:cNvPr id="7" name="Footer Placeholder 6">
            <a:extLst>
              <a:ext uri="{FF2B5EF4-FFF2-40B4-BE49-F238E27FC236}">
                <a16:creationId xmlns:a16="http://schemas.microsoft.com/office/drawing/2014/main" id="{69FFD690-B4A4-4DA3-9DA8-741845230B02}"/>
              </a:ext>
            </a:extLst>
          </p:cNvPr>
          <p:cNvSpPr>
            <a:spLocks noGrp="1"/>
          </p:cNvSpPr>
          <p:nvPr>
            <p:ph type="ftr" idx="11"/>
          </p:nvPr>
        </p:nvSpPr>
        <p:spPr/>
        <p:txBody>
          <a:bodyPr/>
          <a:lstStyle/>
          <a:p>
            <a:r>
              <a:rPr lang="en-US" b="1" dirty="0"/>
              <a:t>Reciprocity and Inter-reciprocity</a:t>
            </a:r>
          </a:p>
        </p:txBody>
      </p:sp>
      <p:sp>
        <p:nvSpPr>
          <p:cNvPr id="8" name="Slide Number Placeholder 7">
            <a:extLst>
              <a:ext uri="{FF2B5EF4-FFF2-40B4-BE49-F238E27FC236}">
                <a16:creationId xmlns:a16="http://schemas.microsoft.com/office/drawing/2014/main" id="{D7D777AA-7328-4851-B8DA-151C8E19EE22}"/>
              </a:ext>
            </a:extLst>
          </p:cNvPr>
          <p:cNvSpPr>
            <a:spLocks noGrp="1"/>
          </p:cNvSpPr>
          <p:nvPr>
            <p:ph type="sldNum" idx="12"/>
          </p:nvPr>
        </p:nvSpPr>
        <p:spPr/>
        <p:txBody>
          <a:bodyPr/>
          <a:lstStyle/>
          <a:p>
            <a:fld id="{49F32A32-B0BA-4F3A-8066-D3EFFFC323CB}" type="slidenum">
              <a:rPr lang="en-US" smtClean="0"/>
              <a:pPr/>
              <a:t>1</a:t>
            </a:fld>
            <a:endParaRPr lang="en-US" dirty="0"/>
          </a:p>
        </p:txBody>
      </p:sp>
    </p:spTree>
    <p:extLst>
      <p:ext uri="{BB962C8B-B14F-4D97-AF65-F5344CB8AC3E}">
        <p14:creationId xmlns:p14="http://schemas.microsoft.com/office/powerpoint/2010/main" val="286209064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FE8A19-78C2-433A-BDA0-ED45D08551CF}"/>
              </a:ext>
            </a:extLst>
          </p:cNvPr>
          <p:cNvPicPr/>
          <p:nvPr/>
        </p:nvPicPr>
        <p:blipFill rotWithShape="1">
          <a:blip r:embed="rId3"/>
          <a:srcRect t="1752" b="5065"/>
          <a:stretch/>
        </p:blipFill>
        <p:spPr>
          <a:xfrm>
            <a:off x="957479" y="1084107"/>
            <a:ext cx="7229040" cy="5045480"/>
          </a:xfrm>
          <a:prstGeom prst="rect">
            <a:avLst/>
          </a:prstGeom>
        </p:spPr>
      </p:pic>
      <p:sp>
        <p:nvSpPr>
          <p:cNvPr id="139" name="TextShape 4"/>
          <p:cNvSpPr txBox="1"/>
          <p:nvPr/>
        </p:nvSpPr>
        <p:spPr>
          <a:xfrm>
            <a:off x="1143000" y="292100"/>
            <a:ext cx="7524720" cy="697179"/>
          </a:xfrm>
          <a:prstGeom prst="rect">
            <a:avLst/>
          </a:prstGeom>
        </p:spPr>
        <p:txBody>
          <a:bodyPr lIns="90000" tIns="46800" rIns="90000" bIns="46800" anchor="ctr"/>
          <a:lstStyle/>
          <a:p>
            <a:pPr algn="ctr">
              <a:lnSpc>
                <a:spcPct val="100000"/>
              </a:lnSpc>
            </a:pPr>
            <a:r>
              <a:rPr lang="en-US" sz="3200" dirty="0">
                <a:latin typeface="+mj-lt"/>
              </a:rPr>
              <a:t>Equal-impedance Termination</a:t>
            </a:r>
            <a:endParaRPr dirty="0">
              <a:latin typeface="+mj-lt"/>
            </a:endParaRPr>
          </a:p>
        </p:txBody>
      </p:sp>
      <p:sp>
        <p:nvSpPr>
          <p:cNvPr id="2" name="TextBox 1">
            <a:extLst>
              <a:ext uri="{FF2B5EF4-FFF2-40B4-BE49-F238E27FC236}">
                <a16:creationId xmlns:a16="http://schemas.microsoft.com/office/drawing/2014/main" id="{A3EB8CD8-F618-4A72-8D6E-8FE0A9B23109}"/>
              </a:ext>
            </a:extLst>
          </p:cNvPr>
          <p:cNvSpPr txBox="1"/>
          <p:nvPr/>
        </p:nvSpPr>
        <p:spPr>
          <a:xfrm>
            <a:off x="642938" y="6124152"/>
            <a:ext cx="7686675" cy="369332"/>
          </a:xfrm>
          <a:prstGeom prst="rect">
            <a:avLst/>
          </a:prstGeom>
          <a:noFill/>
        </p:spPr>
        <p:txBody>
          <a:bodyPr wrap="square" rtlCol="0">
            <a:spAutoFit/>
          </a:bodyPr>
          <a:lstStyle/>
          <a:p>
            <a:pPr marL="285750" indent="-285750">
              <a:buFont typeface="Arial" panose="020B0604020202020204" pitchFamily="34" charset="0"/>
              <a:buChar char="•"/>
            </a:pPr>
            <a:r>
              <a:rPr lang="en-US" dirty="0"/>
              <a:t>Gains are equal. Valid also if two-ports are turned around.</a:t>
            </a:r>
          </a:p>
        </p:txBody>
      </p:sp>
      <p:sp>
        <p:nvSpPr>
          <p:cNvPr id="6" name="Date Placeholder 5">
            <a:extLst>
              <a:ext uri="{FF2B5EF4-FFF2-40B4-BE49-F238E27FC236}">
                <a16:creationId xmlns:a16="http://schemas.microsoft.com/office/drawing/2014/main" id="{975FEAC0-ECEE-4CE0-91CE-64DA8C78CF20}"/>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7" name="Footer Placeholder 6">
            <a:extLst>
              <a:ext uri="{FF2B5EF4-FFF2-40B4-BE49-F238E27FC236}">
                <a16:creationId xmlns:a16="http://schemas.microsoft.com/office/drawing/2014/main" id="{4E3B09CE-7DBE-4950-8599-E0A77BD4628D}"/>
              </a:ext>
            </a:extLst>
          </p:cNvPr>
          <p:cNvSpPr>
            <a:spLocks noGrp="1"/>
          </p:cNvSpPr>
          <p:nvPr>
            <p:ph type="ftr" idx="11"/>
          </p:nvPr>
        </p:nvSpPr>
        <p:spPr/>
        <p:txBody>
          <a:bodyPr/>
          <a:lstStyle/>
          <a:p>
            <a:r>
              <a:rPr lang="en-US" b="1"/>
              <a:t>Reciprocity and Inter-reciprocity</a:t>
            </a:r>
            <a:endParaRPr lang="en-US" b="1" dirty="0"/>
          </a:p>
        </p:txBody>
      </p:sp>
      <p:sp>
        <p:nvSpPr>
          <p:cNvPr id="9" name="Slide Number Placeholder 8">
            <a:extLst>
              <a:ext uri="{FF2B5EF4-FFF2-40B4-BE49-F238E27FC236}">
                <a16:creationId xmlns:a16="http://schemas.microsoft.com/office/drawing/2014/main" id="{00B2F25D-F022-4EA1-82A7-4BC5123FFE4A}"/>
              </a:ext>
            </a:extLst>
          </p:cNvPr>
          <p:cNvSpPr>
            <a:spLocks noGrp="1"/>
          </p:cNvSpPr>
          <p:nvPr>
            <p:ph type="sldNum" idx="12"/>
          </p:nvPr>
        </p:nvSpPr>
        <p:spPr/>
        <p:txBody>
          <a:bodyPr/>
          <a:lstStyle/>
          <a:p>
            <a:fld id="{49F32A32-B0BA-4F3A-8066-D3EFFFC323CB}" type="slidenum">
              <a:rPr lang="en-US" smtClean="0"/>
              <a:pPr/>
              <a:t>10</a:t>
            </a:fld>
            <a:endParaRPr lang="en-US" dirty="0"/>
          </a:p>
        </p:txBody>
      </p:sp>
    </p:spTree>
    <p:extLst>
      <p:ext uri="{BB962C8B-B14F-4D97-AF65-F5344CB8AC3E}">
        <p14:creationId xmlns:p14="http://schemas.microsoft.com/office/powerpoint/2010/main" val="393136777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Reciprocity In Dynamic N-Ports</a:t>
            </a:r>
            <a:endParaRPr dirty="0">
              <a:latin typeface="+mj-lt"/>
            </a:endParaRPr>
          </a:p>
        </p:txBody>
      </p:sp>
      <p:sp>
        <p:nvSpPr>
          <p:cNvPr id="9" name="TextBox 8"/>
          <p:cNvSpPr txBox="1"/>
          <p:nvPr/>
        </p:nvSpPr>
        <p:spPr>
          <a:xfrm>
            <a:off x="498276" y="1336921"/>
            <a:ext cx="8169444" cy="3600986"/>
          </a:xfrm>
          <a:prstGeom prst="rect">
            <a:avLst/>
          </a:prstGeom>
          <a:noFill/>
        </p:spPr>
        <p:txBody>
          <a:bodyPr wrap="square" rtlCol="0">
            <a:spAutoFit/>
          </a:bodyPr>
          <a:lstStyle/>
          <a:p>
            <a:pPr marL="285750" indent="-285750" algn="just">
              <a:spcBef>
                <a:spcPts val="1800"/>
              </a:spcBef>
              <a:spcAft>
                <a:spcPts val="18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Steady-state sine wave analysis r</a:t>
            </a:r>
            <a:r>
              <a:rPr lang="en-US" sz="2400" dirty="0">
                <a:effectLst/>
                <a:latin typeface="Calibri" panose="020F0502020204030204" pitchFamily="34" charset="0"/>
                <a:ea typeface="Times New Roman" panose="02020603050405020304" pitchFamily="18" charset="0"/>
                <a:cs typeface="Calibri" panose="020F0502020204030204" pitchFamily="34" charset="0"/>
              </a:rPr>
              <a:t>epresents voltages and currents </a:t>
            </a:r>
            <a:r>
              <a:rPr lang="en-US" sz="2400" dirty="0">
                <a:latin typeface="Calibri" panose="020F0502020204030204" pitchFamily="34" charset="0"/>
                <a:ea typeface="Times New Roman" panose="02020603050405020304" pitchFamily="18" charset="0"/>
                <a:cs typeface="Calibri" panose="020F0502020204030204" pitchFamily="34" charset="0"/>
              </a:rPr>
              <a:t>by </a:t>
            </a:r>
            <a:r>
              <a:rPr lang="en-US" sz="2400" dirty="0">
                <a:effectLst/>
                <a:latin typeface="Calibri" panose="020F0502020204030204" pitchFamily="34" charset="0"/>
                <a:ea typeface="Times New Roman" panose="02020603050405020304" pitchFamily="18" charset="0"/>
                <a:cs typeface="Calibri" panose="020F0502020204030204" pitchFamily="34" charset="0"/>
              </a:rPr>
              <a:t>complex phasors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V(j</a:t>
            </a:r>
            <a:r>
              <a:rPr lang="el-GR" sz="2400" i="1" dirty="0">
                <a:effectLst/>
                <a:latin typeface="Calibri" panose="020F0502020204030204" pitchFamily="34" charset="0"/>
                <a:ea typeface="Times New Roman" panose="02020603050405020304" pitchFamily="18" charset="0"/>
                <a:cs typeface="Calibri" panose="020F0502020204030204" pitchFamily="34" charset="0"/>
              </a:rPr>
              <a:t>ω</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I(j</a:t>
            </a:r>
            <a:r>
              <a:rPr lang="el-GR" sz="2400" i="1" dirty="0">
                <a:latin typeface="Calibri" panose="020F0502020204030204" pitchFamily="34" charset="0"/>
                <a:ea typeface="Times New Roman" panose="02020603050405020304" pitchFamily="18" charset="0"/>
                <a:cs typeface="Calibri" panose="020F0502020204030204" pitchFamily="34" charset="0"/>
              </a:rPr>
              <a:t>ω</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 in </a:t>
            </a:r>
            <a:r>
              <a:rPr lang="en-US" sz="2400" dirty="0">
                <a:latin typeface="Calibri" panose="020F0502020204030204" pitchFamily="34" charset="0"/>
                <a:ea typeface="Times New Roman" panose="02020603050405020304" pitchFamily="18" charset="0"/>
                <a:cs typeface="Calibri" panose="020F0502020204030204" pitchFamily="34" charset="0"/>
              </a:rPr>
              <a:t>a </a:t>
            </a:r>
            <a:r>
              <a:rPr lang="en-US" sz="2400" dirty="0">
                <a:effectLst/>
                <a:latin typeface="Calibri" panose="020F0502020204030204" pitchFamily="34" charset="0"/>
                <a:ea typeface="Times New Roman" panose="02020603050405020304" pitchFamily="18" charset="0"/>
                <a:cs typeface="Calibri" panose="020F0502020204030204" pitchFamily="34" charset="0"/>
              </a:rPr>
              <a:t>linear circuit, and represents passive elements by their impedances</a:t>
            </a:r>
            <a:r>
              <a:rPr lang="en-US" sz="18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Z</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i="1" dirty="0">
                <a:effectLst/>
                <a:latin typeface="Calibri" panose="020F0502020204030204" pitchFamily="34" charset="0"/>
                <a:ea typeface="Times New Roman" panose="02020603050405020304" pitchFamily="18" charset="0"/>
                <a:cs typeface="Calibri" panose="020F0502020204030204" pitchFamily="34" charset="0"/>
              </a:rPr>
              <a:t>(j</a:t>
            </a:r>
            <a:r>
              <a:rPr lang="el-GR" sz="2400" i="1" dirty="0">
                <a:latin typeface="Calibri" panose="020F0502020204030204" pitchFamily="34" charset="0"/>
                <a:ea typeface="Times New Roman" panose="02020603050405020304" pitchFamily="18" charset="0"/>
                <a:cs typeface="Calibri" panose="020F0502020204030204" pitchFamily="34" charset="0"/>
              </a:rPr>
              <a:t>ω</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p>
          <a:p>
            <a:pPr marL="285750" indent="-285750" algn="just">
              <a:spcBef>
                <a:spcPts val="1800"/>
              </a:spcBef>
              <a:spcAft>
                <a:spcPts val="18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KCL, KVL and </a:t>
            </a:r>
            <a:r>
              <a:rPr lang="en-US" sz="2400" dirty="0">
                <a:effectLst/>
                <a:latin typeface="Calibri" panose="020F0502020204030204" pitchFamily="34" charset="0"/>
                <a:ea typeface="Times New Roman" panose="02020603050405020304" pitchFamily="18" charset="0"/>
                <a:cs typeface="Calibri" panose="020F0502020204030204" pitchFamily="34" charset="0"/>
              </a:rPr>
              <a:t>all previous derivations </a:t>
            </a:r>
            <a:r>
              <a:rPr lang="en-US" sz="2400" dirty="0">
                <a:latin typeface="Calibri" panose="020F0502020204030204" pitchFamily="34" charset="0"/>
                <a:ea typeface="Times New Roman" panose="02020603050405020304" pitchFamily="18" charset="0"/>
                <a:cs typeface="Calibri" panose="020F0502020204030204" pitchFamily="34" charset="0"/>
              </a:rPr>
              <a:t>hold for the phasors.</a:t>
            </a:r>
          </a:p>
          <a:p>
            <a:pPr marL="285750" indent="-285750" algn="just">
              <a:spcBef>
                <a:spcPts val="1800"/>
              </a:spcBef>
              <a:spcAft>
                <a:spcPts val="18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Useful in the analysis of passive dynamic networks with multiple excitations, e.g., DACs (Digital-to-Analog Converters) design</a:t>
            </a:r>
          </a:p>
        </p:txBody>
      </p:sp>
      <p:sp>
        <p:nvSpPr>
          <p:cNvPr id="5" name="Date Placeholder 4">
            <a:extLst>
              <a:ext uri="{FF2B5EF4-FFF2-40B4-BE49-F238E27FC236}">
                <a16:creationId xmlns:a16="http://schemas.microsoft.com/office/drawing/2014/main" id="{1D52B8B1-2227-4F43-A80E-D50F5365E245}"/>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6708C9E7-3DDE-4B96-876C-AEEC047AB92F}"/>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801CCB11-32FB-405C-8CF9-AA2351A33B01}"/>
              </a:ext>
            </a:extLst>
          </p:cNvPr>
          <p:cNvSpPr>
            <a:spLocks noGrp="1"/>
          </p:cNvSpPr>
          <p:nvPr>
            <p:ph type="sldNum" idx="12"/>
          </p:nvPr>
        </p:nvSpPr>
        <p:spPr/>
        <p:txBody>
          <a:bodyPr/>
          <a:lstStyle/>
          <a:p>
            <a:fld id="{49F32A32-B0BA-4F3A-8066-D3EFFFC323CB}" type="slidenum">
              <a:rPr lang="en-US" smtClean="0"/>
              <a:pPr/>
              <a:t>11</a:t>
            </a:fld>
            <a:endParaRPr lang="en-US" dirty="0"/>
          </a:p>
        </p:txBody>
      </p:sp>
    </p:spTree>
    <p:extLst>
      <p:ext uri="{BB962C8B-B14F-4D97-AF65-F5344CB8AC3E}">
        <p14:creationId xmlns:p14="http://schemas.microsoft.com/office/powerpoint/2010/main" val="260677120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Examples Using Reciprocity</a:t>
            </a:r>
            <a:endParaRPr dirty="0">
              <a:latin typeface="+mj-lt"/>
            </a:endParaRPr>
          </a:p>
        </p:txBody>
      </p:sp>
      <p:sp>
        <p:nvSpPr>
          <p:cNvPr id="9" name="TextBox 8"/>
          <p:cNvSpPr txBox="1"/>
          <p:nvPr/>
        </p:nvSpPr>
        <p:spPr>
          <a:xfrm>
            <a:off x="457200" y="1232027"/>
            <a:ext cx="8417293" cy="461665"/>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Below shows a circuit containing five independent sources</a:t>
            </a:r>
          </a:p>
        </p:txBody>
      </p:sp>
      <p:pic>
        <p:nvPicPr>
          <p:cNvPr id="7" name="Picture 6">
            <a:extLst>
              <a:ext uri="{FF2B5EF4-FFF2-40B4-BE49-F238E27FC236}">
                <a16:creationId xmlns:a16="http://schemas.microsoft.com/office/drawing/2014/main" id="{FC786C20-581E-4B02-AA6C-EE5B2E15CEAF}"/>
              </a:ext>
            </a:extLst>
          </p:cNvPr>
          <p:cNvPicPr/>
          <p:nvPr/>
        </p:nvPicPr>
        <p:blipFill>
          <a:blip r:embed="rId3"/>
          <a:stretch>
            <a:fillRect/>
          </a:stretch>
        </p:blipFill>
        <p:spPr>
          <a:xfrm>
            <a:off x="2755099" y="2546128"/>
            <a:ext cx="4300521" cy="1664631"/>
          </a:xfrm>
          <a:prstGeom prst="rect">
            <a:avLst/>
          </a:prstGeom>
        </p:spPr>
      </p:pic>
      <p:pic>
        <p:nvPicPr>
          <p:cNvPr id="8" name="Picture 7">
            <a:extLst>
              <a:ext uri="{FF2B5EF4-FFF2-40B4-BE49-F238E27FC236}">
                <a16:creationId xmlns:a16="http://schemas.microsoft.com/office/drawing/2014/main" id="{9755760A-C267-4810-B348-B38CFCC4E9EA}"/>
              </a:ext>
            </a:extLst>
          </p:cNvPr>
          <p:cNvPicPr/>
          <p:nvPr/>
        </p:nvPicPr>
        <p:blipFill>
          <a:blip r:embed="rId4"/>
          <a:stretch>
            <a:fillRect/>
          </a:stretch>
        </p:blipFill>
        <p:spPr>
          <a:xfrm>
            <a:off x="2374841" y="5002895"/>
            <a:ext cx="4375237" cy="1510742"/>
          </a:xfrm>
          <a:prstGeom prst="rect">
            <a:avLst/>
          </a:prstGeom>
        </p:spPr>
      </p:pic>
      <p:sp>
        <p:nvSpPr>
          <p:cNvPr id="10" name="TextBox 9">
            <a:extLst>
              <a:ext uri="{FF2B5EF4-FFF2-40B4-BE49-F238E27FC236}">
                <a16:creationId xmlns:a16="http://schemas.microsoft.com/office/drawing/2014/main" id="{6E8858B7-347D-4753-9894-8A5A07E73C59}"/>
              </a:ext>
            </a:extLst>
          </p:cNvPr>
          <p:cNvSpPr txBox="1"/>
          <p:nvPr/>
        </p:nvSpPr>
        <p:spPr>
          <a:xfrm>
            <a:off x="457200" y="1698908"/>
            <a:ext cx="8210520" cy="830997"/>
          </a:xfrm>
          <a:prstGeom prst="rect">
            <a:avLst/>
          </a:prstGeom>
          <a:noFill/>
        </p:spPr>
        <p:txBody>
          <a:bodyPr wrap="square" rtlCol="0">
            <a:spAutoFit/>
          </a:bodyPr>
          <a:lstStyle/>
          <a:p>
            <a:pPr marL="914400" lvl="1" indent="-457200" algn="jus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Analyze using superposition</a:t>
            </a:r>
          </a:p>
          <a:p>
            <a:pPr marL="1371600" lvl="2" indent="-457200" algn="jus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Requires five analysis, each with one nonzero source</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TextBox 10">
            <a:extLst>
              <a:ext uri="{FF2B5EF4-FFF2-40B4-BE49-F238E27FC236}">
                <a16:creationId xmlns:a16="http://schemas.microsoft.com/office/drawing/2014/main" id="{743C9CBB-4FBB-4307-8F1F-1A14EB2C391F}"/>
              </a:ext>
            </a:extLst>
          </p:cNvPr>
          <p:cNvSpPr txBox="1"/>
          <p:nvPr/>
        </p:nvSpPr>
        <p:spPr>
          <a:xfrm>
            <a:off x="457199" y="4171898"/>
            <a:ext cx="8210520" cy="830997"/>
          </a:xfrm>
          <a:prstGeom prst="rect">
            <a:avLst/>
          </a:prstGeom>
          <a:noFill/>
        </p:spPr>
        <p:txBody>
          <a:bodyPr wrap="square" rtlCol="0">
            <a:spAutoFit/>
          </a:bodyPr>
          <a:lstStyle/>
          <a:p>
            <a:pPr marL="800100" lvl="1" indent="-342900" algn="jus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Analyze using reciprocity</a:t>
            </a:r>
          </a:p>
          <a:p>
            <a:pPr marL="1257300" lvl="2" indent="-342900" algn="jus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Requires only one circuit analysis</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Date Placeholder 4">
            <a:extLst>
              <a:ext uri="{FF2B5EF4-FFF2-40B4-BE49-F238E27FC236}">
                <a16:creationId xmlns:a16="http://schemas.microsoft.com/office/drawing/2014/main" id="{6EFA4003-5BCE-4033-8895-51012661213F}"/>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F1DB9930-AA8A-43A5-A2DC-7825C0761A2C}"/>
              </a:ext>
            </a:extLst>
          </p:cNvPr>
          <p:cNvSpPr>
            <a:spLocks noGrp="1"/>
          </p:cNvSpPr>
          <p:nvPr>
            <p:ph type="ftr" idx="11"/>
          </p:nvPr>
        </p:nvSpPr>
        <p:spPr/>
        <p:txBody>
          <a:bodyPr/>
          <a:lstStyle/>
          <a:p>
            <a:r>
              <a:rPr lang="en-US" b="1"/>
              <a:t>Reciprocity and Inter-reciprocity</a:t>
            </a:r>
            <a:endParaRPr lang="en-US" b="1" dirty="0"/>
          </a:p>
        </p:txBody>
      </p:sp>
      <p:sp>
        <p:nvSpPr>
          <p:cNvPr id="12" name="Slide Number Placeholder 11">
            <a:extLst>
              <a:ext uri="{FF2B5EF4-FFF2-40B4-BE49-F238E27FC236}">
                <a16:creationId xmlns:a16="http://schemas.microsoft.com/office/drawing/2014/main" id="{5C7F8149-6BCF-4402-9A63-66248BC4CD29}"/>
              </a:ext>
            </a:extLst>
          </p:cNvPr>
          <p:cNvSpPr>
            <a:spLocks noGrp="1"/>
          </p:cNvSpPr>
          <p:nvPr>
            <p:ph type="sldNum" idx="12"/>
          </p:nvPr>
        </p:nvSpPr>
        <p:spPr/>
        <p:txBody>
          <a:bodyPr/>
          <a:lstStyle/>
          <a:p>
            <a:fld id="{49F32A32-B0BA-4F3A-8066-D3EFFFC323CB}" type="slidenum">
              <a:rPr lang="en-US" smtClean="0"/>
              <a:pPr/>
              <a:t>12</a:t>
            </a:fld>
            <a:endParaRPr lang="en-US" dirty="0"/>
          </a:p>
        </p:txBody>
      </p:sp>
    </p:spTree>
    <p:extLst>
      <p:ext uri="{BB962C8B-B14F-4D97-AF65-F5344CB8AC3E}">
        <p14:creationId xmlns:p14="http://schemas.microsoft.com/office/powerpoint/2010/main" val="122585328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Analyzing Circuits Using Reciprocity</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457200" y="1732089"/>
                <a:ext cx="8417293" cy="2400657"/>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The contribution of the voltage source </a:t>
                </a:r>
                <a14:m>
                  <m:oMath xmlns:m="http://schemas.openxmlformats.org/officeDocument/2006/math">
                    <m:sSub>
                      <m:sSubPr>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𝑉</m:t>
                        </m:r>
                      </m:e>
                      <m: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1</m:t>
                        </m:r>
                      </m:sub>
                    </m:sSub>
                  </m:oMath>
                </a14:m>
                <a:r>
                  <a:rPr lang="en-US" sz="2400" dirty="0">
                    <a:effectLst/>
                    <a:latin typeface="Calibri" panose="020F0502020204030204" pitchFamily="34" charset="0"/>
                    <a:ea typeface="Times New Roman" panose="02020603050405020304" pitchFamily="18" charset="0"/>
                    <a:cs typeface="Calibri" panose="020F0502020204030204" pitchFamily="34" charset="0"/>
                  </a:rPr>
                  <a:t> to the output </a:t>
                </a:r>
                <a14:m>
                  <m:oMath xmlns:m="http://schemas.openxmlformats.org/officeDocument/2006/math">
                    <m:sSub>
                      <m:sSubPr>
                        <m:ctrlPr>
                          <a:rPr lang="en-US" sz="2400" i="1">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𝑜𝑢𝑡</m:t>
                        </m:r>
                      </m:sub>
                    </m:sSub>
                  </m:oMath>
                </a14:m>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f>
                        <m:fPr>
                          <m:type m:val="lin"/>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fPr>
                        <m:num>
                          <m:sSub>
                            <m:sSubPr>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𝑜𝑢𝑡</m:t>
                              </m:r>
                            </m:sub>
                          </m:sSub>
                        </m:num>
                        <m:den>
                          <m:sSub>
                            <m:sSubPr>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𝑉</m:t>
                              </m:r>
                            </m:e>
                            <m: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1</m:t>
                              </m:r>
                            </m:sub>
                          </m:sSub>
                        </m:den>
                      </m:f>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1</m:t>
                          </m:r>
                        </m:sub>
                      </m:s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m:t>
                      </m:r>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𝐼</m:t>
                      </m:r>
                    </m:oMath>
                  </m:oMathPara>
                </a14:m>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and those of the current sources</a:t>
                </a:r>
                <a:r>
                  <a:rPr lang="en-US" sz="2400" b="0" dirty="0">
                    <a:effectLst/>
                    <a:ea typeface="Times New Roman" panose="02020603050405020304" pitchFamily="18" charset="0"/>
                    <a:cs typeface="Calibri" panose="020F0502020204030204" pitchFamily="34" charset="0"/>
                  </a:rPr>
                  <a:t> </a:t>
                </a:r>
                <a14:m>
                  <m:oMath xmlns:m="http://schemas.openxmlformats.org/officeDocument/2006/math">
                    <m:sSub>
                      <m:sSubPr>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𝐼</m:t>
                        </m:r>
                      </m:e>
                      <m: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𝑘</m:t>
                        </m:r>
                      </m:sub>
                    </m:sSub>
                  </m:oMath>
                </a14:m>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are</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f>
                        <m:fPr>
                          <m:type m:val="lin"/>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fPr>
                        <m:num>
                          <m:sSub>
                            <m:sSubPr>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𝑜𝑢𝑡</m:t>
                              </m:r>
                            </m:sub>
                          </m:sSub>
                        </m:num>
                        <m:den>
                          <m:sSub>
                            <m:sSubPr>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𝐼</m:t>
                              </m:r>
                            </m:e>
                            <m: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𝑘</m:t>
                              </m:r>
                            </m:sub>
                          </m:sSub>
                        </m:den>
                      </m:f>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m:t>
                      </m:r>
                      <m:f>
                        <m:fPr>
                          <m:type m:val="lin"/>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fPr>
                        <m:num>
                          <m:sSub>
                            <m:sSubPr>
                              <m:ctrlP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𝑘</m:t>
                              </m:r>
                            </m:sub>
                          </m:sSub>
                        </m:num>
                        <m:den>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𝐼</m:t>
                          </m:r>
                        </m:den>
                      </m:f>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 </m:t>
                      </m:r>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𝑘</m:t>
                      </m:r>
                      <m:r>
                        <a:rPr lang="en-US" sz="2400" b="0" i="1" smtClean="0">
                          <a:effectLst/>
                          <a:latin typeface="Cambria Math" panose="02040503050406030204" pitchFamily="18" charset="0"/>
                          <a:ea typeface="Times New Roman" panose="02020603050405020304" pitchFamily="18" charset="0"/>
                          <a:cs typeface="Calibri" panose="020F0502020204030204" pitchFamily="34" charset="0"/>
                        </a:rPr>
                        <m:t>=1,2,…,5</m:t>
                      </m:r>
                    </m:oMath>
                  </m:oMathPara>
                </a14:m>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The overall output voltage is the sum of these terms.</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57200" y="1732089"/>
                <a:ext cx="8417293" cy="2400657"/>
              </a:xfrm>
              <a:prstGeom prst="rect">
                <a:avLst/>
              </a:prstGeom>
              <a:blipFill>
                <a:blip r:embed="rId3"/>
                <a:stretch>
                  <a:fillRect l="-941" t="-2030" b="-4822"/>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755760A-C267-4810-B348-B38CFCC4E9EA}"/>
              </a:ext>
            </a:extLst>
          </p:cNvPr>
          <p:cNvPicPr/>
          <p:nvPr/>
        </p:nvPicPr>
        <p:blipFill>
          <a:blip r:embed="rId4"/>
          <a:stretch>
            <a:fillRect/>
          </a:stretch>
        </p:blipFill>
        <p:spPr>
          <a:xfrm>
            <a:off x="4677173" y="4601416"/>
            <a:ext cx="4375237" cy="1664631"/>
          </a:xfrm>
          <a:prstGeom prst="rect">
            <a:avLst/>
          </a:prstGeom>
        </p:spPr>
      </p:pic>
      <p:pic>
        <p:nvPicPr>
          <p:cNvPr id="12" name="Picture 11">
            <a:extLst>
              <a:ext uri="{FF2B5EF4-FFF2-40B4-BE49-F238E27FC236}">
                <a16:creationId xmlns:a16="http://schemas.microsoft.com/office/drawing/2014/main" id="{EC0F667B-9F1F-4902-A91E-6B6156F1B065}"/>
              </a:ext>
            </a:extLst>
          </p:cNvPr>
          <p:cNvPicPr/>
          <p:nvPr/>
        </p:nvPicPr>
        <p:blipFill>
          <a:blip r:embed="rId5"/>
          <a:stretch>
            <a:fillRect/>
          </a:stretch>
        </p:blipFill>
        <p:spPr>
          <a:xfrm>
            <a:off x="166308" y="4601416"/>
            <a:ext cx="4300521" cy="1664631"/>
          </a:xfrm>
          <a:prstGeom prst="rect">
            <a:avLst/>
          </a:prstGeom>
        </p:spPr>
      </p:pic>
      <p:sp>
        <p:nvSpPr>
          <p:cNvPr id="5" name="Date Placeholder 4">
            <a:extLst>
              <a:ext uri="{FF2B5EF4-FFF2-40B4-BE49-F238E27FC236}">
                <a16:creationId xmlns:a16="http://schemas.microsoft.com/office/drawing/2014/main" id="{0376123A-F77D-477B-9974-0A27B02B1E64}"/>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6BE18899-29FE-4EF9-B0C8-30BCEA94DD2E}"/>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11DA64C3-C8DF-4599-9D98-7B8D7D72E103}"/>
              </a:ext>
            </a:extLst>
          </p:cNvPr>
          <p:cNvSpPr>
            <a:spLocks noGrp="1"/>
          </p:cNvSpPr>
          <p:nvPr>
            <p:ph type="sldNum" idx="12"/>
          </p:nvPr>
        </p:nvSpPr>
        <p:spPr/>
        <p:txBody>
          <a:bodyPr/>
          <a:lstStyle/>
          <a:p>
            <a:fld id="{49F32A32-B0BA-4F3A-8066-D3EFFFC323CB}" type="slidenum">
              <a:rPr lang="en-US" smtClean="0"/>
              <a:pPr/>
              <a:t>13</a:t>
            </a:fld>
            <a:endParaRPr lang="en-US" dirty="0"/>
          </a:p>
        </p:txBody>
      </p:sp>
    </p:spTree>
    <p:extLst>
      <p:ext uri="{BB962C8B-B14F-4D97-AF65-F5344CB8AC3E}">
        <p14:creationId xmlns:p14="http://schemas.microsoft.com/office/powerpoint/2010/main" val="27125003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6E41C8FF-A05C-483D-91C7-04468743CA9F}"/>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10" name="Footer Placeholder 9">
            <a:extLst>
              <a:ext uri="{FF2B5EF4-FFF2-40B4-BE49-F238E27FC236}">
                <a16:creationId xmlns:a16="http://schemas.microsoft.com/office/drawing/2014/main" id="{8296FB4F-534C-40C8-8E9B-93654A9C392D}"/>
              </a:ext>
            </a:extLst>
          </p:cNvPr>
          <p:cNvSpPr>
            <a:spLocks noGrp="1"/>
          </p:cNvSpPr>
          <p:nvPr>
            <p:ph type="ftr" idx="11"/>
          </p:nvPr>
        </p:nvSpPr>
        <p:spPr/>
        <p:txBody>
          <a:bodyPr/>
          <a:lstStyle/>
          <a:p>
            <a:r>
              <a:rPr lang="en-US" b="1"/>
              <a:t>Reciprocity and Inter-reciprocity</a:t>
            </a:r>
            <a:endParaRPr lang="en-US" b="1" dirty="0"/>
          </a:p>
        </p:txBody>
      </p:sp>
      <p:sp>
        <p:nvSpPr>
          <p:cNvPr id="11" name="Slide Number Placeholder 10">
            <a:extLst>
              <a:ext uri="{FF2B5EF4-FFF2-40B4-BE49-F238E27FC236}">
                <a16:creationId xmlns:a16="http://schemas.microsoft.com/office/drawing/2014/main" id="{79236048-6131-4391-AA52-00287E17BD94}"/>
              </a:ext>
            </a:extLst>
          </p:cNvPr>
          <p:cNvSpPr>
            <a:spLocks noGrp="1"/>
          </p:cNvSpPr>
          <p:nvPr>
            <p:ph type="sldNum" idx="12"/>
          </p:nvPr>
        </p:nvSpPr>
        <p:spPr/>
        <p:txBody>
          <a:bodyPr/>
          <a:lstStyle/>
          <a:p>
            <a:fld id="{49F32A32-B0BA-4F3A-8066-D3EFFFC323CB}" type="slidenum">
              <a:rPr lang="en-US" smtClean="0"/>
              <a:pPr/>
              <a:t>14</a:t>
            </a:fld>
            <a:endParaRPr lang="en-US" dirty="0"/>
          </a:p>
        </p:txBody>
      </p:sp>
      <p:pic>
        <p:nvPicPr>
          <p:cNvPr id="5" name="Picture 4">
            <a:extLst>
              <a:ext uri="{FF2B5EF4-FFF2-40B4-BE49-F238E27FC236}">
                <a16:creationId xmlns:a16="http://schemas.microsoft.com/office/drawing/2014/main" id="{DA37DA3F-2B74-4669-8BFA-34461F740F13}"/>
              </a:ext>
            </a:extLst>
          </p:cNvPr>
          <p:cNvPicPr>
            <a:picLocks noChangeAspect="1"/>
          </p:cNvPicPr>
          <p:nvPr/>
        </p:nvPicPr>
        <p:blipFill>
          <a:blip r:embed="rId2"/>
          <a:stretch>
            <a:fillRect/>
          </a:stretch>
        </p:blipFill>
        <p:spPr>
          <a:xfrm>
            <a:off x="752474" y="2917440"/>
            <a:ext cx="3952875" cy="3429000"/>
          </a:xfrm>
          <a:prstGeom prst="rect">
            <a:avLst/>
          </a:prstGeom>
        </p:spPr>
      </p:pic>
      <p:pic>
        <p:nvPicPr>
          <p:cNvPr id="7" name="Picture 6">
            <a:extLst>
              <a:ext uri="{FF2B5EF4-FFF2-40B4-BE49-F238E27FC236}">
                <a16:creationId xmlns:a16="http://schemas.microsoft.com/office/drawing/2014/main" id="{851B8458-0109-479C-B282-172B16FB3860}"/>
              </a:ext>
            </a:extLst>
          </p:cNvPr>
          <p:cNvPicPr>
            <a:picLocks noChangeAspect="1"/>
          </p:cNvPicPr>
          <p:nvPr/>
        </p:nvPicPr>
        <p:blipFill rotWithShape="1">
          <a:blip r:embed="rId3"/>
          <a:srcRect t="4606" b="3501"/>
          <a:stretch/>
        </p:blipFill>
        <p:spPr>
          <a:xfrm>
            <a:off x="4902660" y="2897836"/>
            <a:ext cx="4038600" cy="344860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A596FB6-5D6B-470E-998A-8393C233E781}"/>
                  </a:ext>
                </a:extLst>
              </p:cNvPr>
              <p:cNvSpPr txBox="1"/>
              <p:nvPr/>
            </p:nvSpPr>
            <p:spPr>
              <a:xfrm>
                <a:off x="752474" y="1181130"/>
                <a:ext cx="8188786"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Using </a:t>
                </a:r>
                <a14:m>
                  <m:oMath xmlns:m="http://schemas.openxmlformats.org/officeDocument/2006/math">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sSubSup>
                          <m:sSub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bSup>
                      </m:e>
                    </m:nary>
                    <m:r>
                      <a:rPr lang="en-US" sz="2400" b="1" i="1">
                        <a:latin typeface="Cambria Math" panose="02040503050406030204" pitchFamily="18" charset="0"/>
                        <a:ea typeface="Times New Roman" panose="02020603050405020304" pitchFamily="18" charset="0"/>
                        <a:cs typeface="Times New Roman" panose="02020603050405020304" pitchFamily="18" charset="0"/>
                      </a:rPr>
                      <m:t>=</m:t>
                    </m:r>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Sup>
                          <m:sSub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bSup>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e>
                    </m:nary>
                  </m:oMath>
                </a14:m>
                <a:r>
                  <a:rPr lang="en-US" sz="2400" dirty="0">
                    <a:latin typeface="Calibri" panose="020F0502020204030204" pitchFamily="34" charset="0"/>
                    <a:cs typeface="Calibri" panose="020F0502020204030204" pitchFamily="34" charset="0"/>
                  </a:rPr>
                  <a:t>, you find that the output voltage </a:t>
                </a:r>
                <a:r>
                  <a:rPr lang="en-US" sz="2400" i="1" dirty="0" err="1">
                    <a:latin typeface="Calibri" panose="020F0502020204030204" pitchFamily="34" charset="0"/>
                    <a:cs typeface="Calibri" panose="020F0502020204030204" pitchFamily="34" charset="0"/>
                  </a:rPr>
                  <a:t>vo</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 </a:t>
                </a:r>
              </a:p>
              <a:p>
                <a:r>
                  <a:rPr lang="en-US" sz="2400" dirty="0">
                    <a:latin typeface="Calibri" panose="020F0502020204030204" pitchFamily="34" charset="0"/>
                    <a:cs typeface="Calibri" panose="020F0502020204030204" pitchFamily="34" charset="0"/>
                  </a:rPr>
                  <a:t>the weighted sum of the input source values. The weight of </a:t>
                </a:r>
                <a:r>
                  <a:rPr lang="en-US" sz="2400" i="1" dirty="0" err="1">
                    <a:latin typeface="Calibri" panose="020F0502020204030204" pitchFamily="34" charset="0"/>
                    <a:cs typeface="Calibri" panose="020F0502020204030204" pitchFamily="34" charset="0"/>
                  </a:rPr>
                  <a:t>ei</a:t>
                </a:r>
                <a:r>
                  <a:rPr lang="en-US" sz="2400" i="1" dirty="0">
                    <a:latin typeface="Calibri" panose="020F0502020204030204" pitchFamily="34" charset="0"/>
                    <a:cs typeface="Calibri" panose="020F0502020204030204" pitchFamily="34" charset="0"/>
                  </a:rPr>
                  <a:t> is –ji’</a:t>
                </a:r>
                <a:r>
                  <a:rPr lang="en-US" sz="2400" dirty="0">
                    <a:latin typeface="Calibri" panose="020F0502020204030204" pitchFamily="34" charset="0"/>
                    <a:cs typeface="Calibri" panose="020F0502020204030204" pitchFamily="34" charset="0"/>
                  </a:rPr>
                  <a:t> , and that </a:t>
                </a:r>
                <a:r>
                  <a:rPr lang="en-US" sz="2400" i="1" dirty="0" err="1">
                    <a:latin typeface="Calibri" panose="020F0502020204030204" pitchFamily="34" charset="0"/>
                    <a:cs typeface="Calibri" panose="020F0502020204030204" pitchFamily="34" charset="0"/>
                  </a:rPr>
                  <a:t>ik</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 </a:t>
                </a:r>
                <a:r>
                  <a:rPr lang="en-US" sz="2400" i="1" dirty="0" err="1">
                    <a:latin typeface="Calibri" panose="020F0502020204030204" pitchFamily="34" charset="0"/>
                    <a:cs typeface="Calibri" panose="020F0502020204030204" pitchFamily="34" charset="0"/>
                  </a:rPr>
                  <a:t>vk</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Also, </a:t>
                </a:r>
                <a:r>
                  <a:rPr lang="en-US" sz="2400" i="1" dirty="0">
                    <a:latin typeface="Calibri" panose="020F0502020204030204" pitchFamily="34" charset="0"/>
                    <a:cs typeface="Calibri" panose="020F0502020204030204" pitchFamily="34" charset="0"/>
                  </a:rPr>
                  <a:t>Zo </a:t>
                </a:r>
                <a:r>
                  <a:rPr lang="en-US" sz="2400" dirty="0">
                    <a:latin typeface="Calibri" panose="020F0502020204030204" pitchFamily="34" charset="0"/>
                    <a:cs typeface="Calibri" panose="020F0502020204030204" pitchFamily="34" charset="0"/>
                  </a:rPr>
                  <a:t>is the same, so the Thevenin equivalent is readily found. No MNA needed!</a:t>
                </a:r>
              </a:p>
            </p:txBody>
          </p:sp>
        </mc:Choice>
        <mc:Fallback xmlns="">
          <p:sp>
            <p:nvSpPr>
              <p:cNvPr id="9" name="TextBox 8">
                <a:extLst>
                  <a:ext uri="{FF2B5EF4-FFF2-40B4-BE49-F238E27FC236}">
                    <a16:creationId xmlns:a16="http://schemas.microsoft.com/office/drawing/2014/main" id="{4A596FB6-5D6B-470E-998A-8393C233E781}"/>
                  </a:ext>
                </a:extLst>
              </p:cNvPr>
              <p:cNvSpPr txBox="1">
                <a:spLocks noRot="1" noChangeAspect="1" noMove="1" noResize="1" noEditPoints="1" noAdjustHandles="1" noChangeArrowheads="1" noChangeShapeType="1" noTextEdit="1"/>
              </p:cNvSpPr>
              <p:nvPr/>
            </p:nvSpPr>
            <p:spPr>
              <a:xfrm>
                <a:off x="752474" y="1181130"/>
                <a:ext cx="8188786" cy="1569660"/>
              </a:xfrm>
              <a:prstGeom prst="rect">
                <a:avLst/>
              </a:prstGeom>
              <a:blipFill>
                <a:blip r:embed="rId4"/>
                <a:stretch>
                  <a:fillRect l="-1116" t="-38521" r="-372" b="-8171"/>
                </a:stretch>
              </a:blipFill>
            </p:spPr>
            <p:txBody>
              <a:bodyPr/>
              <a:lstStyle/>
              <a:p>
                <a:r>
                  <a:rPr lang="en-US">
                    <a:noFill/>
                  </a:rPr>
                  <a:t> </a:t>
                </a:r>
              </a:p>
            </p:txBody>
          </p:sp>
        </mc:Fallback>
      </mc:AlternateContent>
      <p:sp>
        <p:nvSpPr>
          <p:cNvPr id="12" name="TextShape 4">
            <a:extLst>
              <a:ext uri="{FF2B5EF4-FFF2-40B4-BE49-F238E27FC236}">
                <a16:creationId xmlns:a16="http://schemas.microsoft.com/office/drawing/2014/main" id="{89989585-0EE2-4569-8B11-7FCA85ABE68D}"/>
              </a:ext>
            </a:extLst>
          </p:cNvPr>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Using Reciprocity in Analysis</a:t>
            </a:r>
            <a:endParaRPr dirty="0">
              <a:latin typeface="+mj-lt"/>
            </a:endParaRPr>
          </a:p>
        </p:txBody>
      </p:sp>
    </p:spTree>
    <p:extLst>
      <p:ext uri="{BB962C8B-B14F-4D97-AF65-F5344CB8AC3E}">
        <p14:creationId xmlns:p14="http://schemas.microsoft.com/office/powerpoint/2010/main" val="226329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Generalized Method</a:t>
            </a:r>
            <a:endParaRPr dirty="0">
              <a:latin typeface="+mj-lt"/>
            </a:endParaRPr>
          </a:p>
        </p:txBody>
      </p:sp>
      <p:sp>
        <p:nvSpPr>
          <p:cNvPr id="9" name="TextBox 8"/>
          <p:cNvSpPr txBox="1"/>
          <p:nvPr/>
        </p:nvSpPr>
        <p:spPr>
          <a:xfrm>
            <a:off x="457200" y="1138174"/>
            <a:ext cx="8542422" cy="5355312"/>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400" b="1" dirty="0">
                <a:latin typeface="Calibri" panose="020F0502020204030204" pitchFamily="34" charset="0"/>
                <a:ea typeface="Times New Roman" panose="02020603050405020304" pitchFamily="18" charset="0"/>
                <a:cs typeface="Calibri" panose="020F0502020204030204" pitchFamily="34" charset="0"/>
              </a:rPr>
              <a:t>To analyze a reciprocal circuit containing several independent sources:</a:t>
            </a:r>
            <a:endParaRPr lang="en-US" sz="20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Redraw the circuit,</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setting the values of all independent sources to zero. Thus, voltage sources become short circuits, current sources open circuits in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N’.</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Replace the output signal with an independent source. Replace voltage with a current source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I </a:t>
            </a:r>
            <a:r>
              <a:rPr lang="en-US" sz="2400" dirty="0">
                <a:effectLst/>
                <a:latin typeface="Calibri" panose="020F0502020204030204" pitchFamily="34" charset="0"/>
                <a:ea typeface="Times New Roman" panose="02020603050405020304" pitchFamily="18" charset="0"/>
                <a:cs typeface="Calibri" panose="020F0502020204030204" pitchFamily="34" charset="0"/>
              </a:rPr>
              <a:t>; replace current with a voltage source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V</a:t>
            </a:r>
            <a:r>
              <a:rPr lang="en-US" sz="2400" dirty="0">
                <a:effectLst/>
                <a:latin typeface="Calibri" panose="020F0502020204030204" pitchFamily="34" charset="0"/>
                <a:ea typeface="Times New Roman" panose="02020603050405020304" pitchFamily="18" charset="0"/>
                <a:cs typeface="Calibri" panose="020F0502020204030204" pitchFamily="34" charset="0"/>
              </a:rPr>
              <a:t> (e.g.,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I </a:t>
            </a:r>
            <a:r>
              <a:rPr lang="en-US" sz="2400" dirty="0">
                <a:effectLst/>
                <a:latin typeface="Calibri" panose="020F0502020204030204" pitchFamily="34" charset="0"/>
                <a:ea typeface="Times New Roman" panose="02020603050405020304" pitchFamily="18" charset="0"/>
                <a:cs typeface="Calibri" panose="020F0502020204030204" pitchFamily="34" charset="0"/>
              </a:rPr>
              <a:t>= -1A, or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V</a:t>
            </a:r>
            <a:r>
              <a:rPr lang="en-US" sz="2400" dirty="0">
                <a:effectLst/>
                <a:latin typeface="Calibri" panose="020F0502020204030204" pitchFamily="34" charset="0"/>
                <a:ea typeface="Times New Roman" panose="02020603050405020304" pitchFamily="18" charset="0"/>
                <a:cs typeface="Calibri" panose="020F0502020204030204" pitchFamily="34" charset="0"/>
              </a:rPr>
              <a:t>= 1V)</a:t>
            </a: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Analyze the transformed network. The desired result will be the weighted sum of the independent source values in the physical circuit, with the weight factor of each current source the voltage across its zero valued replica, and that of each voltage source the current flowing across its short-circuit replica.</a:t>
            </a:r>
          </a:p>
        </p:txBody>
      </p:sp>
      <p:sp>
        <p:nvSpPr>
          <p:cNvPr id="5" name="Date Placeholder 4">
            <a:extLst>
              <a:ext uri="{FF2B5EF4-FFF2-40B4-BE49-F238E27FC236}">
                <a16:creationId xmlns:a16="http://schemas.microsoft.com/office/drawing/2014/main" id="{9BD9B0A8-E46B-410D-BBCB-35A2C57E8090}"/>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9919DC7D-9333-4DDF-89AC-35A19F94EAA0}"/>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D3B6D940-B34C-4469-9AA8-ADC174DF5AB8}"/>
              </a:ext>
            </a:extLst>
          </p:cNvPr>
          <p:cNvSpPr>
            <a:spLocks noGrp="1"/>
          </p:cNvSpPr>
          <p:nvPr>
            <p:ph type="sldNum" idx="12"/>
          </p:nvPr>
        </p:nvSpPr>
        <p:spPr/>
        <p:txBody>
          <a:bodyPr/>
          <a:lstStyle/>
          <a:p>
            <a:fld id="{49F32A32-B0BA-4F3A-8066-D3EFFFC323CB}" type="slidenum">
              <a:rPr lang="en-US" smtClean="0"/>
              <a:pPr/>
              <a:t>15</a:t>
            </a:fld>
            <a:endParaRPr lang="en-US" dirty="0"/>
          </a:p>
        </p:txBody>
      </p:sp>
    </p:spTree>
    <p:extLst>
      <p:ext uri="{BB962C8B-B14F-4D97-AF65-F5344CB8AC3E}">
        <p14:creationId xmlns:p14="http://schemas.microsoft.com/office/powerpoint/2010/main" val="321266992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Resistive N-Ports</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500570" y="1082260"/>
                <a:ext cx="8417293" cy="5411225"/>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Assume an N-port circuit containing only resistors. To achieve </a:t>
                </a:r>
                <a:r>
                  <a:rPr lang="en-US" sz="2400" b="1" i="1" dirty="0">
                    <a:latin typeface="Calibri" panose="020F0502020204030204" pitchFamily="34" charset="0"/>
                    <a:ea typeface="Times New Roman" panose="02020603050405020304" pitchFamily="18" charset="0"/>
                    <a:cs typeface="Calibri" panose="020F0502020204030204" pitchFamily="34" charset="0"/>
                  </a:rPr>
                  <a:t>Pb = Pb’ </a:t>
                </a:r>
                <a:r>
                  <a:rPr lang="en-US" sz="2400" dirty="0">
                    <a:latin typeface="Calibri" panose="020F0502020204030204" pitchFamily="34" charset="0"/>
                    <a:ea typeface="Times New Roman" panose="02020603050405020304" pitchFamily="18" charset="0"/>
                    <a:cs typeface="Calibri" panose="020F0502020204030204" pitchFamily="34" charset="0"/>
                  </a:rPr>
                  <a:t>for reciprocity, </a:t>
                </a:r>
                <a:r>
                  <a:rPr lang="en-US" sz="2400" b="1" i="1" dirty="0">
                    <a:latin typeface="Calibri" panose="020F0502020204030204" pitchFamily="34" charset="0"/>
                    <a:ea typeface="Times New Roman" panose="02020603050405020304" pitchFamily="18" charset="0"/>
                    <a:cs typeface="Calibri" panose="020F0502020204030204" pitchFamily="34" charset="0"/>
                  </a:rPr>
                  <a:t>N’ </a:t>
                </a:r>
                <a:r>
                  <a:rPr lang="en-US" sz="2400" dirty="0">
                    <a:latin typeface="Calibri" panose="020F0502020204030204" pitchFamily="34" charset="0"/>
                    <a:ea typeface="Times New Roman" panose="02020603050405020304" pitchFamily="18" charset="0"/>
                    <a:cs typeface="Calibri" panose="020F0502020204030204" pitchFamily="34" charset="0"/>
                  </a:rPr>
                  <a:t>must satisfy</a:t>
                </a:r>
              </a:p>
              <a:p>
                <a:pPr algn="just">
                  <a:spcBef>
                    <a:spcPts val="600"/>
                  </a:spcBef>
                  <a:spcAft>
                    <a:spcPts val="600"/>
                  </a:spcAft>
                </a:pPr>
                <a14:m>
                  <m:oMathPara xmlns:m="http://schemas.openxmlformats.org/officeDocument/2006/math">
                    <m:oMathParaPr>
                      <m:jc m:val="centerGroup"/>
                    </m:oMathParaPr>
                    <m:oMath xmlns:m="http://schemas.openxmlformats.org/officeDocument/2006/math">
                      <m:sSubSup>
                        <m:sSub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smtClean="0">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smtClean="0">
                              <a:latin typeface="Cambria Math" panose="02040503050406030204" pitchFamily="18" charset="0"/>
                              <a:ea typeface="Times New Roman" panose="02020603050405020304" pitchFamily="18" charset="0"/>
                              <a:cs typeface="Calibri" panose="020F0502020204030204" pitchFamily="34" charset="0"/>
                            </a:rPr>
                            <m:t>𝑻</m:t>
                          </m:r>
                        </m:sup>
                      </m:sSubSup>
                      <m:r>
                        <a:rPr lang="en-US" sz="2400" i="1">
                          <a:latin typeface="Cambria Math" panose="02040503050406030204" pitchFamily="18" charset="0"/>
                          <a:ea typeface="Cambria Math" panose="02040503050406030204" pitchFamily="18" charset="0"/>
                          <a:cs typeface="Calibri" panose="020F0502020204030204" pitchFamily="34" charset="0"/>
                        </a:rPr>
                        <m:t>∙</m:t>
                      </m:r>
                      <m:sSup>
                        <m:s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sup>
                      </m:sSup>
                      <m:r>
                        <a:rPr lang="en-US" sz="2400" i="1">
                          <a:latin typeface="Cambria Math" panose="02040503050406030204" pitchFamily="18" charset="0"/>
                          <a:ea typeface="Cambria Math" panose="02040503050406030204" pitchFamily="18" charset="0"/>
                          <a:cs typeface="Calibri" panose="020F0502020204030204" pitchFamily="34" charset="0"/>
                        </a:rPr>
                        <m:t>∙</m:t>
                      </m:r>
                      <m:sSubSup>
                        <m:sSub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p>
                        <m:s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pPr>
                        <m:e>
                          <m:d>
                            <m:d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dPr>
                            <m:e>
                              <m:sSubSup>
                                <m:sSub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sup>
                              </m:sSubSup>
                            </m:e>
                          </m:d>
                        </m:e>
                        <m:sup>
                          <m:r>
                            <a:rPr lang="en-US" sz="2400" b="1" i="1" smtClean="0">
                              <a:latin typeface="Cambria Math" panose="02040503050406030204" pitchFamily="18" charset="0"/>
                              <a:ea typeface="Times New Roman" panose="02020603050405020304" pitchFamily="18" charset="0"/>
                              <a:cs typeface="Calibri" panose="020F0502020204030204" pitchFamily="34" charset="0"/>
                            </a:rPr>
                            <m:t>𝑻</m:t>
                          </m:r>
                        </m:sup>
                      </m:sSup>
                      <m:r>
                        <a:rPr lang="en-US" sz="2400" i="1">
                          <a:latin typeface="Cambria Math" panose="02040503050406030204" pitchFamily="18" charset="0"/>
                          <a:ea typeface="Cambria Math" panose="02040503050406030204" pitchFamily="18" charset="0"/>
                          <a:cs typeface="Calibri" panose="020F0502020204030204" pitchFamily="34" charset="0"/>
                        </a:rPr>
                        <m:t>∙</m:t>
                      </m:r>
                      <m:r>
                        <a:rPr lang="en-US" sz="2400" b="1" i="1" smtClean="0">
                          <a:latin typeface="Cambria Math" panose="02040503050406030204" pitchFamily="18" charset="0"/>
                          <a:ea typeface="Times New Roman" panose="02020603050405020304" pitchFamily="18" charset="0"/>
                          <a:cs typeface="Calibri" panose="020F0502020204030204" pitchFamily="34" charset="0"/>
                        </a:rPr>
                        <m:t>𝑮</m:t>
                      </m:r>
                      <m:r>
                        <a:rPr lang="en-US" sz="2400"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smtClean="0">
                              <a:latin typeface="Cambria Math" panose="02040503050406030204" pitchFamily="18" charset="0"/>
                              <a:ea typeface="Times New Roman" panose="02020603050405020304" pitchFamily="18" charset="0"/>
                              <a:cs typeface="Calibri" panose="020F0502020204030204" pitchFamily="34" charset="0"/>
                            </a:rPr>
                            <m:t>𝑩</m:t>
                          </m:r>
                        </m:sub>
                      </m:sSub>
                    </m:oMath>
                  </m:oMathPara>
                </a14:m>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283464" indent="-283464" algn="just">
                  <a:spcBef>
                    <a:spcPts val="600"/>
                  </a:spcBef>
                  <a:spcAft>
                    <a:spcPts val="600"/>
                  </a:spcAft>
                </a:pPr>
                <a:r>
                  <a:rPr lang="en-US" sz="2400" dirty="0">
                    <a:latin typeface="Calibri" panose="020F0502020204030204" pitchFamily="34" charset="0"/>
                    <a:ea typeface="Times New Roman" panose="02020603050405020304" pitchFamily="18" charset="0"/>
                    <a:cs typeface="Calibri" panose="020F0502020204030204" pitchFamily="34" charset="0"/>
                  </a:rPr>
                  <a:t>	where </a:t>
                </a:r>
                <a:r>
                  <a:rPr lang="en-US" sz="2400" b="1" i="1" dirty="0">
                    <a:latin typeface="Calibri" panose="020F0502020204030204" pitchFamily="34" charset="0"/>
                    <a:ea typeface="Times New Roman" panose="02020603050405020304" pitchFamily="18" charset="0"/>
                    <a:cs typeface="Calibri" panose="020F0502020204030204" pitchFamily="34" charset="0"/>
                  </a:rPr>
                  <a:t>G</a:t>
                </a:r>
                <a:r>
                  <a:rPr lang="en-US" sz="2400" dirty="0">
                    <a:latin typeface="Calibri" panose="020F0502020204030204" pitchFamily="34" charset="0"/>
                    <a:ea typeface="Times New Roman" panose="02020603050405020304" pitchFamily="18" charset="0"/>
                    <a:cs typeface="Calibri" panose="020F0502020204030204" pitchFamily="34" charset="0"/>
                  </a:rPr>
                  <a:t> is the branch admittance matrix connecting the internal branch voltages and currents in </a:t>
                </a:r>
                <a:r>
                  <a:rPr lang="en-US" sz="2400" b="1" i="1" dirty="0">
                    <a:latin typeface="Calibri" panose="020F0502020204030204" pitchFamily="34" charset="0"/>
                    <a:ea typeface="Times New Roman" panose="02020603050405020304" pitchFamily="18" charset="0"/>
                    <a:cs typeface="Calibri" panose="020F0502020204030204" pitchFamily="34" charset="0"/>
                  </a:rPr>
                  <a:t>N</a:t>
                </a:r>
                <a:r>
                  <a:rPr lang="en-US" sz="2400" i="1" dirty="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by </a:t>
                </a:r>
                <a14:m>
                  <m:oMath xmlns:m="http://schemas.openxmlformats.org/officeDocument/2006/math">
                    <m:sSub>
                      <m:sSub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𝒊</m:t>
                        </m:r>
                      </m:e>
                      <m:sub>
                        <m:r>
                          <a:rPr lang="en-US" sz="2400" b="1" i="1" smtClean="0">
                            <a:latin typeface="Cambria Math" panose="02040503050406030204" pitchFamily="18" charset="0"/>
                            <a:ea typeface="Times New Roman" panose="02020603050405020304" pitchFamily="18" charset="0"/>
                            <a:cs typeface="Calibri" panose="020F0502020204030204" pitchFamily="34" charset="0"/>
                          </a:rPr>
                          <m:t>𝑩</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r>
                      <a:rPr lang="en-US" sz="2400" b="1" i="1" smtClean="0">
                        <a:latin typeface="Cambria Math" panose="02040503050406030204" pitchFamily="18" charset="0"/>
                        <a:ea typeface="Times New Roman" panose="02020603050405020304" pitchFamily="18" charset="0"/>
                        <a:cs typeface="Calibri" panose="020F0502020204030204" pitchFamily="34" charset="0"/>
                      </a:rPr>
                      <m:t>𝑮</m:t>
                    </m:r>
                    <m:r>
                      <a:rPr lang="en-US" sz="2400" i="1">
                        <a:latin typeface="Cambria Math" panose="02040503050406030204" pitchFamily="18" charset="0"/>
                        <a:ea typeface="Cambria Math" panose="02040503050406030204" pitchFamily="18" charset="0"/>
                        <a:cs typeface="Calibri" panose="020F0502020204030204" pitchFamily="34" charset="0"/>
                      </a:rPr>
                      <m:t>∙</m:t>
                    </m:r>
                    <m:sSub>
                      <m:sSubPr>
                        <m:ctrlPr>
                          <a:rPr lang="en-US" sz="2400" b="1" i="1" smtClean="0">
                            <a:latin typeface="Cambria Math" panose="02040503050406030204" pitchFamily="18" charset="0"/>
                            <a:ea typeface="Cambria Math" panose="02040503050406030204" pitchFamily="18" charset="0"/>
                            <a:cs typeface="Calibri" panose="020F0502020204030204" pitchFamily="34" charset="0"/>
                          </a:rPr>
                        </m:ctrlPr>
                      </m:sSubPr>
                      <m:e>
                        <m:r>
                          <a:rPr lang="en-US" sz="2400" b="1" i="1" smtClean="0">
                            <a:latin typeface="Cambria Math" panose="02040503050406030204" pitchFamily="18" charset="0"/>
                            <a:ea typeface="Cambria Math" panose="02040503050406030204" pitchFamily="18" charset="0"/>
                            <a:cs typeface="Calibri" panose="020F0502020204030204" pitchFamily="34" charset="0"/>
                          </a:rPr>
                          <m:t>𝒗</m:t>
                        </m:r>
                      </m:e>
                      <m:sub>
                        <m:r>
                          <a:rPr lang="en-US" sz="2400" b="1" i="1" smtClean="0">
                            <a:latin typeface="Cambria Math" panose="02040503050406030204" pitchFamily="18" charset="0"/>
                            <a:ea typeface="Cambria Math" panose="02040503050406030204" pitchFamily="18" charset="0"/>
                            <a:cs typeface="Calibri" panose="020F0502020204030204" pitchFamily="34" charset="0"/>
                          </a:rPr>
                          <m:t>𝑩</m:t>
                        </m:r>
                      </m:sub>
                    </m:sSub>
                    <m:r>
                      <a:rPr lang="en-US" sz="2400" b="1" i="0" smtClean="0">
                        <a:latin typeface="Cambria Math" panose="02040503050406030204" pitchFamily="18" charset="0"/>
                        <a:ea typeface="Cambria Math" panose="02040503050406030204" pitchFamily="18" charset="0"/>
                        <a:cs typeface="Calibri" panose="020F0502020204030204" pitchFamily="34" charset="0"/>
                      </a:rPr>
                      <m:t> </m:t>
                    </m:r>
                  </m:oMath>
                </a14:m>
                <a:r>
                  <a:rPr lang="en-US" sz="2400" dirty="0">
                    <a:latin typeface="Calibri" panose="020F0502020204030204" pitchFamily="34" charset="0"/>
                    <a:ea typeface="Times New Roman" panose="02020603050405020304" pitchFamily="18" charset="0"/>
                    <a:cs typeface="Calibri" panose="020F0502020204030204" pitchFamily="34" charset="0"/>
                  </a:rPr>
                  <a:t>, and similarly </a:t>
                </a:r>
                <a14:m>
                  <m:oMath xmlns:m="http://schemas.openxmlformats.org/officeDocument/2006/math">
                    <m:sSub>
                      <m:sSub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bPr>
                      <m:e>
                        <m:r>
                          <a:rPr lang="en-US" sz="2400" b="1" i="1">
                            <a:latin typeface="Cambria Math" panose="02040503050406030204" pitchFamily="18" charset="0"/>
                            <a:ea typeface="Times New Roman" panose="02020603050405020304" pitchFamily="18" charset="0"/>
                            <a:cs typeface="Calibri" panose="020F0502020204030204" pitchFamily="34" charset="0"/>
                          </a:rPr>
                          <m:t>𝒊</m:t>
                        </m:r>
                      </m:e>
                      <m:sub>
                        <m:r>
                          <a:rPr lang="en-US" sz="2400" b="1" i="1">
                            <a:latin typeface="Cambria Math" panose="02040503050406030204" pitchFamily="18" charset="0"/>
                            <a:ea typeface="Times New Roman" panose="02020603050405020304" pitchFamily="18" charset="0"/>
                            <a:cs typeface="Calibri" panose="020F0502020204030204" pitchFamily="34" charset="0"/>
                          </a:rPr>
                          <m:t>𝑩</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r>
                      <a:rPr lang="en-US" sz="2400" i="1">
                        <a:latin typeface="Cambria Math" panose="02040503050406030204" pitchFamily="18" charset="0"/>
                        <a:ea typeface="Times New Roman" panose="02020603050405020304" pitchFamily="18" charset="0"/>
                        <a:cs typeface="Calibri" panose="020F0502020204030204" pitchFamily="34" charset="0"/>
                      </a:rPr>
                      <m:t>=</m:t>
                    </m:r>
                    <m:r>
                      <a:rPr lang="en-US" sz="2400" b="1" i="1">
                        <a:latin typeface="Cambria Math" panose="02040503050406030204" pitchFamily="18" charset="0"/>
                        <a:ea typeface="Times New Roman" panose="02020603050405020304" pitchFamily="18" charset="0"/>
                        <a:cs typeface="Calibri" panose="020F0502020204030204" pitchFamily="34" charset="0"/>
                      </a:rPr>
                      <m:t>𝑮</m:t>
                    </m:r>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r>
                      <a:rPr lang="en-US" sz="2400" i="1">
                        <a:latin typeface="Cambria Math" panose="02040503050406030204" pitchFamily="18" charset="0"/>
                        <a:ea typeface="Cambria Math" panose="02040503050406030204" pitchFamily="18" charset="0"/>
                        <a:cs typeface="Calibri" panose="020F0502020204030204" pitchFamily="34" charset="0"/>
                      </a:rPr>
                      <m:t>∙</m:t>
                    </m:r>
                    <m:sSub>
                      <m:sSubPr>
                        <m:ctrlPr>
                          <a:rPr lang="en-US" sz="2400" b="1" i="1">
                            <a:latin typeface="Cambria Math" panose="02040503050406030204" pitchFamily="18" charset="0"/>
                            <a:ea typeface="Cambria Math" panose="02040503050406030204" pitchFamily="18" charset="0"/>
                            <a:cs typeface="Calibri" panose="020F0502020204030204" pitchFamily="34" charset="0"/>
                          </a:rPr>
                        </m:ctrlPr>
                      </m:sSubPr>
                      <m:e>
                        <m:r>
                          <a:rPr lang="en-US" sz="2400" b="1" i="1">
                            <a:latin typeface="Cambria Math" panose="02040503050406030204" pitchFamily="18" charset="0"/>
                            <a:ea typeface="Cambria Math" panose="02040503050406030204" pitchFamily="18" charset="0"/>
                            <a:cs typeface="Calibri" panose="020F0502020204030204" pitchFamily="34" charset="0"/>
                          </a:rPr>
                          <m:t>𝒗</m:t>
                        </m:r>
                      </m:e>
                      <m:sub>
                        <m:r>
                          <a:rPr lang="en-US" sz="2400" b="1" i="1">
                            <a:latin typeface="Cambria Math" panose="02040503050406030204" pitchFamily="18" charset="0"/>
                            <a:ea typeface="Cambria Math" panose="02040503050406030204" pitchFamily="18" charset="0"/>
                            <a:cs typeface="Calibri" panose="020F0502020204030204" pitchFamily="34" charset="0"/>
                          </a:rPr>
                          <m:t>𝑩</m:t>
                        </m:r>
                      </m:sub>
                    </m:sSub>
                  </m:oMath>
                </a14:m>
                <a:r>
                  <a:rPr lang="en-US" sz="2400" b="1" dirty="0">
                    <a:latin typeface="Calibri" panose="020F0502020204030204" pitchFamily="34" charset="0"/>
                    <a:ea typeface="Times New Roman" panose="02020603050405020304" pitchFamily="18" charset="0"/>
                    <a:cs typeface="Calibri" panose="020F0502020204030204" pitchFamily="34" charset="0"/>
                  </a:rPr>
                  <a:t>’.</a:t>
                </a:r>
              </a:p>
              <a:p>
                <a:pPr marL="342900" indent="-342900" algn="just">
                  <a:spcBef>
                    <a:spcPts val="1200"/>
                  </a:spcBef>
                  <a:spcAft>
                    <a:spcPts val="12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Since the quantities on both sides are scalars, it is permissible to take the transpose of the right side. This gives </a:t>
                </a:r>
              </a:p>
              <a:p>
                <a:pPr algn="just">
                  <a:spcBef>
                    <a:spcPts val="600"/>
                  </a:spcBef>
                  <a:spcAft>
                    <a:spcPts val="600"/>
                  </a:spcAft>
                </a:pPr>
                <a14:m>
                  <m:oMathPara xmlns:m="http://schemas.openxmlformats.org/officeDocument/2006/math">
                    <m:oMathParaPr>
                      <m:jc m:val="centerGroup"/>
                    </m:oMathParaPr>
                    <m:oMath xmlns:m="http://schemas.openxmlformats.org/officeDocument/2006/math">
                      <m:sSubSup>
                        <m:sSub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smtClean="0">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smtClean="0">
                              <a:latin typeface="Cambria Math" panose="02040503050406030204" pitchFamily="18" charset="0"/>
                              <a:ea typeface="Times New Roman" panose="02020603050405020304" pitchFamily="18" charset="0"/>
                              <a:cs typeface="Calibri" panose="020F0502020204030204" pitchFamily="34" charset="0"/>
                            </a:rPr>
                            <m:t>𝑻</m:t>
                          </m:r>
                        </m:sup>
                      </m:sSubSup>
                      <m:r>
                        <a:rPr lang="en-US" sz="2400" i="1">
                          <a:latin typeface="Cambria Math" panose="02040503050406030204" pitchFamily="18" charset="0"/>
                          <a:ea typeface="Cambria Math" panose="02040503050406030204" pitchFamily="18" charset="0"/>
                          <a:cs typeface="Calibri" panose="020F0502020204030204" pitchFamily="34" charset="0"/>
                        </a:rPr>
                        <m:t>∙</m:t>
                      </m:r>
                      <m:sSup>
                        <m:s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sup>
                      </m:sSup>
                      <m:r>
                        <a:rPr lang="en-US" sz="2400" i="1">
                          <a:latin typeface="Cambria Math" panose="02040503050406030204" pitchFamily="18" charset="0"/>
                          <a:ea typeface="Cambria Math" panose="02040503050406030204" pitchFamily="18" charset="0"/>
                          <a:cs typeface="Calibri" panose="020F0502020204030204" pitchFamily="34" charset="0"/>
                        </a:rPr>
                        <m:t>∙</m:t>
                      </m:r>
                      <m:sSubSup>
                        <m:sSub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Sup>
                        <m:sSub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smtClean="0">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smtClean="0">
                              <a:latin typeface="Cambria Math" panose="02040503050406030204" pitchFamily="18" charset="0"/>
                              <a:ea typeface="Times New Roman" panose="02020603050405020304" pitchFamily="18" charset="0"/>
                              <a:cs typeface="Calibri" panose="020F0502020204030204" pitchFamily="34" charset="0"/>
                            </a:rPr>
                            <m:t>𝑻</m:t>
                          </m:r>
                        </m:sup>
                      </m:sSubSup>
                      <m:r>
                        <a:rPr lang="en-US" sz="2400" i="1">
                          <a:latin typeface="Cambria Math" panose="02040503050406030204" pitchFamily="18" charset="0"/>
                          <a:ea typeface="Cambria Math" panose="02040503050406030204" pitchFamily="18" charset="0"/>
                          <a:cs typeface="Calibri" panose="020F0502020204030204" pitchFamily="34" charset="0"/>
                        </a:rPr>
                        <m:t>∙</m:t>
                      </m:r>
                      <m:sSup>
                        <m:s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smtClean="0">
                              <a:latin typeface="Cambria Math" panose="02040503050406030204" pitchFamily="18" charset="0"/>
                              <a:ea typeface="Times New Roman" panose="02020603050405020304" pitchFamily="18" charset="0"/>
                              <a:cs typeface="Calibri" panose="020F0502020204030204" pitchFamily="34" charset="0"/>
                            </a:rPr>
                            <m:t>𝑻</m:t>
                          </m:r>
                        </m:sup>
                      </m:sSup>
                      <m:r>
                        <a:rPr lang="en-US" sz="2400" b="0" i="1" smtClean="0">
                          <a:latin typeface="Cambria Math" panose="02040503050406030204" pitchFamily="18" charset="0"/>
                          <a:ea typeface="Cambria Math" panose="02040503050406030204" pitchFamily="18" charset="0"/>
                          <a:cs typeface="Calibri" panose="020F0502020204030204" pitchFamily="34" charset="0"/>
                        </a:rPr>
                        <m:t>∙</m:t>
                      </m:r>
                      <m:sSubSup>
                        <m:sSub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smtClean="0">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sup>
                      </m:sSubSup>
                      <m:r>
                        <a:rPr lang="en-US" sz="2400" b="1" i="1" smtClean="0">
                          <a:latin typeface="Cambria Math" panose="02040503050406030204" pitchFamily="18" charset="0"/>
                          <a:ea typeface="Times New Roman" panose="02020603050405020304" pitchFamily="18" charset="0"/>
                          <a:cs typeface="Calibri" panose="020F0502020204030204" pitchFamily="34" charset="0"/>
                        </a:rPr>
                        <m:t>  </m:t>
                      </m:r>
                      <m:r>
                        <a:rPr lang="en-US" sz="2400" b="1"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a:latin typeface="Cambria Math" panose="02040503050406030204" pitchFamily="18" charset="0"/>
                              <a:ea typeface="Times New Roman" panose="02020603050405020304" pitchFamily="18" charset="0"/>
                              <a:cs typeface="Calibri" panose="020F0502020204030204" pitchFamily="34" charset="0"/>
                            </a:rPr>
                            <m:t>′</m:t>
                          </m:r>
                        </m:sup>
                      </m:sSup>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sSup>
                        <m:s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smtClean="0">
                              <a:latin typeface="Cambria Math" panose="02040503050406030204" pitchFamily="18" charset="0"/>
                              <a:ea typeface="Times New Roman" panose="02020603050405020304" pitchFamily="18" charset="0"/>
                              <a:cs typeface="Calibri" panose="020F0502020204030204" pitchFamily="34" charset="0"/>
                            </a:rPr>
                            <m:t>𝑻</m:t>
                          </m:r>
                        </m:sup>
                      </m:sSup>
                    </m:oMath>
                  </m:oMathPara>
                </a14:m>
                <a:endParaRPr lang="en-US" sz="2400" dirty="0">
                  <a:effectLst/>
                  <a:latin typeface="Times New Roman" panose="02020603050405020304" pitchFamily="18" charset="0"/>
                  <a:ea typeface="Times New Roman" panose="02020603050405020304" pitchFamily="18" charset="0"/>
                </a:endParaRPr>
              </a:p>
              <a:p>
                <a:pPr marL="342900" indent="-342900" algn="just">
                  <a:spcBef>
                    <a:spcPts val="1200"/>
                  </a:spcBef>
                  <a:spcAft>
                    <a:spcPts val="1200"/>
                  </a:spcAft>
                  <a:buFont typeface="Arial" panose="020B0604020202020204" pitchFamily="34" charset="0"/>
                  <a:buChar char="•"/>
                </a:pPr>
                <a:r>
                  <a:rPr lang="en-US" sz="2400" i="1" dirty="0">
                    <a:latin typeface="Calibri" panose="020F0502020204030204" pitchFamily="34" charset="0"/>
                    <a:ea typeface="Times New Roman" panose="02020603050405020304" pitchFamily="18" charset="0"/>
                    <a:cs typeface="Calibri" panose="020F0502020204030204" pitchFamily="34" charset="0"/>
                  </a:rPr>
                  <a:t>Hence, to achieve </a:t>
                </a:r>
                <a:r>
                  <a:rPr lang="en-US" sz="2400" b="1" i="1" dirty="0">
                    <a:latin typeface="Calibri" panose="020F0502020204030204" pitchFamily="34" charset="0"/>
                    <a:ea typeface="Times New Roman" panose="02020603050405020304" pitchFamily="18" charset="0"/>
                    <a:cs typeface="Calibri" panose="020F0502020204030204" pitchFamily="34" charset="0"/>
                  </a:rPr>
                  <a:t>Pb = Pb’ ,</a:t>
                </a:r>
                <a:r>
                  <a:rPr lang="en-US" sz="2400" i="1" dirty="0">
                    <a:latin typeface="Calibri" panose="020F0502020204030204" pitchFamily="34" charset="0"/>
                    <a:ea typeface="Times New Roman" panose="02020603050405020304" pitchFamily="18" charset="0"/>
                    <a:cs typeface="Calibri" panose="020F0502020204030204" pitchFamily="34" charset="0"/>
                  </a:rPr>
                  <a:t>the branch admittance matrix </a:t>
                </a:r>
                <a14:m>
                  <m:oMath xmlns:m="http://schemas.openxmlformats.org/officeDocument/2006/math">
                    <m:sSup>
                      <m:sSupPr>
                        <m:ctrlPr>
                          <a:rPr lang="en-US" sz="2400" b="1" i="1" smtClean="0">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a:latin typeface="Cambria Math" panose="02040503050406030204" pitchFamily="18" charset="0"/>
                            <a:ea typeface="Times New Roman" panose="02020603050405020304" pitchFamily="18" charset="0"/>
                            <a:cs typeface="Calibri" panose="020F0502020204030204" pitchFamily="34" charset="0"/>
                          </a:rPr>
                          <m:t>′</m:t>
                        </m:r>
                      </m:sup>
                    </m:sSup>
                  </m:oMath>
                </a14:m>
                <a:r>
                  <a:rPr lang="en-US" sz="2400" i="1" dirty="0">
                    <a:latin typeface="Calibri" panose="020F0502020204030204" pitchFamily="34" charset="0"/>
                    <a:ea typeface="Times New Roman" panose="02020603050405020304" pitchFamily="18" charset="0"/>
                    <a:cs typeface="Calibri" panose="020F0502020204030204" pitchFamily="34" charset="0"/>
                  </a:rPr>
                  <a:t> of </a:t>
                </a:r>
                <a14:m>
                  <m:oMath xmlns:m="http://schemas.openxmlformats.org/officeDocument/2006/math">
                    <m:sSup>
                      <m:s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smtClean="0">
                            <a:latin typeface="Cambria Math" panose="02040503050406030204" pitchFamily="18" charset="0"/>
                            <a:ea typeface="Times New Roman" panose="02020603050405020304" pitchFamily="18" charset="0"/>
                            <a:cs typeface="Calibri" panose="020F0502020204030204" pitchFamily="34" charset="0"/>
                          </a:rPr>
                          <m:t>𝑵</m:t>
                        </m:r>
                      </m:e>
                      <m:sup>
                        <m:r>
                          <a:rPr lang="en-US" sz="2400" b="1" i="1">
                            <a:latin typeface="Cambria Math" panose="02040503050406030204" pitchFamily="18" charset="0"/>
                            <a:ea typeface="Times New Roman" panose="02020603050405020304" pitchFamily="18" charset="0"/>
                            <a:cs typeface="Calibri" panose="020F0502020204030204" pitchFamily="34" charset="0"/>
                          </a:rPr>
                          <m:t>′</m:t>
                        </m:r>
                      </m:sup>
                    </m:sSup>
                  </m:oMath>
                </a14:m>
                <a:r>
                  <a:rPr lang="en-US" sz="2400" i="1" dirty="0">
                    <a:latin typeface="Calibri" panose="020F0502020204030204" pitchFamily="34" charset="0"/>
                    <a:ea typeface="Times New Roman" panose="02020603050405020304" pitchFamily="18" charset="0"/>
                    <a:cs typeface="Calibri" panose="020F0502020204030204" pitchFamily="34" charset="0"/>
                  </a:rPr>
                  <a:t> must be the transpose of </a:t>
                </a:r>
                <a14:m>
                  <m:oMath xmlns:m="http://schemas.openxmlformats.org/officeDocument/2006/math">
                    <m:r>
                      <a:rPr lang="en-US" sz="2400" b="1" i="1" smtClean="0">
                        <a:latin typeface="Cambria Math" panose="02040503050406030204" pitchFamily="18" charset="0"/>
                        <a:ea typeface="Times New Roman" panose="02020603050405020304" pitchFamily="18" charset="0"/>
                        <a:cs typeface="Calibri" panose="020F0502020204030204" pitchFamily="34" charset="0"/>
                      </a:rPr>
                      <m:t>𝑮</m:t>
                    </m:r>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oMath>
                </a14:m>
                <a:r>
                  <a:rPr lang="en-US" sz="2400" i="1" dirty="0">
                    <a:latin typeface="Calibri" panose="020F0502020204030204" pitchFamily="34" charset="0"/>
                    <a:ea typeface="Times New Roman" panose="02020603050405020304" pitchFamily="18" charset="0"/>
                    <a:cs typeface="Calibri" panose="020F0502020204030204" pitchFamily="34" charset="0"/>
                  </a:rPr>
                  <a:t> If the circuit contains only resistors, </a:t>
                </a:r>
                <a:r>
                  <a:rPr lang="en-US" sz="2400" b="1" i="1" dirty="0">
                    <a:latin typeface="Calibri" panose="020F0502020204030204" pitchFamily="34" charset="0"/>
                    <a:ea typeface="Times New Roman" panose="02020603050405020304" pitchFamily="18" charset="0"/>
                    <a:cs typeface="Calibri" panose="020F0502020204030204" pitchFamily="34" charset="0"/>
                  </a:rPr>
                  <a:t>G</a:t>
                </a:r>
                <a:r>
                  <a:rPr lang="en-US" sz="2400" i="1" dirty="0">
                    <a:latin typeface="Calibri" panose="020F0502020204030204" pitchFamily="34" charset="0"/>
                    <a:ea typeface="Times New Roman" panose="02020603050405020304" pitchFamily="18" charset="0"/>
                    <a:cs typeface="Calibri" panose="020F0502020204030204" pitchFamily="34" charset="0"/>
                  </a:rPr>
                  <a:t> is symmetric, so </a:t>
                </a:r>
                <a14:m>
                  <m:oMath xmlns:m="http://schemas.openxmlformats.org/officeDocument/2006/math">
                    <m:sSup>
                      <m:s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a:latin typeface="Cambria Math" panose="02040503050406030204" pitchFamily="18" charset="0"/>
                            <a:ea typeface="Times New Roman" panose="02020603050405020304" pitchFamily="18" charset="0"/>
                            <a:cs typeface="Calibri" panose="020F0502020204030204" pitchFamily="34" charset="0"/>
                          </a:rPr>
                          <m:t>𝑻</m:t>
                        </m:r>
                      </m:sup>
                    </m:sSup>
                  </m:oMath>
                </a14:m>
                <a:r>
                  <a:rPr lang="en-US" sz="2400" i="1" dirty="0">
                    <a:latin typeface="Calibri" panose="020F0502020204030204" pitchFamily="34" charset="0"/>
                    <a:ea typeface="Times New Roman" panose="02020603050405020304" pitchFamily="18" charset="0"/>
                    <a:cs typeface="Calibri" panose="020F0502020204030204" pitchFamily="34" charset="0"/>
                  </a:rPr>
                  <a:t> = </a:t>
                </a:r>
                <a:r>
                  <a:rPr lang="en-US" sz="2400" b="1" i="1" dirty="0">
                    <a:latin typeface="Calibri" panose="020F0502020204030204" pitchFamily="34" charset="0"/>
                    <a:ea typeface="Times New Roman" panose="02020603050405020304" pitchFamily="18" charset="0"/>
                    <a:cs typeface="Calibri" panose="020F0502020204030204" pitchFamily="34" charset="0"/>
                  </a:rPr>
                  <a:t>G</a:t>
                </a:r>
                <a:r>
                  <a:rPr lang="en-US" sz="2400" i="1" dirty="0">
                    <a:latin typeface="Calibri" panose="020F0502020204030204" pitchFamily="34" charset="0"/>
                    <a:ea typeface="Times New Roman" panose="02020603050405020304" pitchFamily="18" charset="0"/>
                    <a:cs typeface="Calibri" panose="020F0502020204030204" pitchFamily="34" charset="0"/>
                  </a:rPr>
                  <a:t>, and reciprocity is assured.</a:t>
                </a:r>
              </a:p>
            </p:txBody>
          </p:sp>
        </mc:Choice>
        <mc:Fallback xmlns="">
          <p:sp>
            <p:nvSpPr>
              <p:cNvPr id="9" name="TextBox 8"/>
              <p:cNvSpPr txBox="1">
                <a:spLocks noRot="1" noChangeAspect="1" noMove="1" noResize="1" noEditPoints="1" noAdjustHandles="1" noChangeArrowheads="1" noChangeShapeType="1" noTextEdit="1"/>
              </p:cNvSpPr>
              <p:nvPr/>
            </p:nvSpPr>
            <p:spPr>
              <a:xfrm>
                <a:off x="500570" y="1082260"/>
                <a:ext cx="8417293" cy="5411225"/>
              </a:xfrm>
              <a:prstGeom prst="rect">
                <a:avLst/>
              </a:prstGeom>
              <a:blipFill>
                <a:blip r:embed="rId3"/>
                <a:stretch>
                  <a:fillRect l="-941" t="-902" r="-1159" b="-1804"/>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01B2378C-2FE6-4E99-9100-65F9380F3D74}"/>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FE674784-80C2-4FE5-83FD-83EFF60A357E}"/>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426413E8-75F3-4259-A938-98F9EE17982C}"/>
              </a:ext>
            </a:extLst>
          </p:cNvPr>
          <p:cNvSpPr>
            <a:spLocks noGrp="1"/>
          </p:cNvSpPr>
          <p:nvPr>
            <p:ph type="sldNum" idx="12"/>
          </p:nvPr>
        </p:nvSpPr>
        <p:spPr/>
        <p:txBody>
          <a:bodyPr/>
          <a:lstStyle/>
          <a:p>
            <a:fld id="{49F32A32-B0BA-4F3A-8066-D3EFFFC323CB}" type="slidenum">
              <a:rPr lang="en-US" smtClean="0"/>
              <a:pPr/>
              <a:t>16</a:t>
            </a:fld>
            <a:endParaRPr lang="en-US" dirty="0"/>
          </a:p>
        </p:txBody>
      </p:sp>
    </p:spTree>
    <p:extLst>
      <p:ext uri="{BB962C8B-B14F-4D97-AF65-F5344CB8AC3E}">
        <p14:creationId xmlns:p14="http://schemas.microsoft.com/office/powerpoint/2010/main" val="351398746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Inter-Reciprocity and its Applications</a:t>
            </a:r>
            <a:endParaRPr dirty="0">
              <a:latin typeface="+mj-lt"/>
            </a:endParaRPr>
          </a:p>
        </p:txBody>
      </p:sp>
      <mc:AlternateContent xmlns:mc="http://schemas.openxmlformats.org/markup-compatibility/2006">
        <mc:Choice xmlns:a14="http://schemas.microsoft.com/office/drawing/2010/main" Requires="a14">
          <p:sp>
            <p:nvSpPr>
              <p:cNvPr id="9" name="TextBox 8"/>
              <p:cNvSpPr txBox="1"/>
              <p:nvPr/>
            </p:nvSpPr>
            <p:spPr>
              <a:xfrm>
                <a:off x="457200" y="1284556"/>
                <a:ext cx="8417293" cy="4992521"/>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If the circuit contains controlled sources,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N’ </a:t>
                </a:r>
                <a:r>
                  <a:rPr lang="en-US" sz="2400" dirty="0">
                    <a:effectLst/>
                    <a:latin typeface="Calibri" panose="020F0502020204030204" pitchFamily="34" charset="0"/>
                    <a:ea typeface="Times New Roman" panose="02020603050405020304" pitchFamily="18" charset="0"/>
                    <a:cs typeface="Calibri" panose="020F0502020204030204" pitchFamily="34" charset="0"/>
                  </a:rPr>
                  <a:t>cannot be the same as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N. </a:t>
                </a:r>
                <a:r>
                  <a:rPr lang="en-US" sz="2400" dirty="0">
                    <a:latin typeface="Calibri" panose="020F0502020204030204" pitchFamily="34" charset="0"/>
                    <a:ea typeface="Times New Roman" panose="02020603050405020304" pitchFamily="18" charset="0"/>
                    <a:cs typeface="Calibri" panose="020F0502020204030204" pitchFamily="34" charset="0"/>
                  </a:rPr>
                  <a:t>T</a:t>
                </a:r>
                <a:r>
                  <a:rPr lang="en-US" sz="2400" dirty="0">
                    <a:effectLst/>
                    <a:latin typeface="Calibri" panose="020F0502020204030204" pitchFamily="34" charset="0"/>
                    <a:ea typeface="Times New Roman" panose="02020603050405020304" pitchFamily="18" charset="0"/>
                    <a:cs typeface="Calibri" panose="020F0502020204030204" pitchFamily="34" charset="0"/>
                  </a:rPr>
                  <a:t>he reciprocity conditions fail for using the same N-port as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since the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G </a:t>
                </a:r>
                <a:r>
                  <a:rPr lang="en-US" sz="2400" dirty="0">
                    <a:effectLst/>
                    <a:latin typeface="Calibri" panose="020F0502020204030204" pitchFamily="34" charset="0"/>
                    <a:ea typeface="Times New Roman" panose="02020603050405020304" pitchFamily="18" charset="0"/>
                    <a:cs typeface="Calibri" panose="020F0502020204030204" pitchFamily="34" charset="0"/>
                  </a:rPr>
                  <a:t>matrix will not be symmetric.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N’ </a:t>
                </a:r>
                <a:r>
                  <a:rPr lang="en-US" sz="2400" dirty="0">
                    <a:effectLst/>
                    <a:latin typeface="Calibri" panose="020F0502020204030204" pitchFamily="34" charset="0"/>
                    <a:ea typeface="Times New Roman" panose="02020603050405020304" pitchFamily="18" charset="0"/>
                    <a:cs typeface="Calibri" panose="020F0502020204030204" pitchFamily="34" charset="0"/>
                  </a:rPr>
                  <a:t>must be chosen so as to restore </a:t>
                </a:r>
                <a14:m>
                  <m:oMath xmlns:m="http://schemas.openxmlformats.org/officeDocument/2006/math">
                    <m:sSup>
                      <m:s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a:latin typeface="Cambria Math" panose="02040503050406030204" pitchFamily="18" charset="0"/>
                            <a:ea typeface="Times New Roman" panose="02020603050405020304" pitchFamily="18" charset="0"/>
                            <a:cs typeface="Calibri" panose="020F0502020204030204" pitchFamily="34" charset="0"/>
                          </a:rPr>
                          <m:t>′</m:t>
                        </m:r>
                      </m:sup>
                    </m:sSup>
                    <m:r>
                      <a:rPr lang="en-US" sz="2400" b="1" i="1">
                        <a:latin typeface="Cambria Math" panose="02040503050406030204" pitchFamily="18" charset="0"/>
                        <a:ea typeface="Times New Roman" panose="02020603050405020304" pitchFamily="18" charset="0"/>
                        <a:cs typeface="Calibri" panose="020F0502020204030204" pitchFamily="34" charset="0"/>
                      </a:rPr>
                      <m:t>=</m:t>
                    </m:r>
                    <m:sSup>
                      <m:s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a:latin typeface="Cambria Math" panose="02040503050406030204" pitchFamily="18" charset="0"/>
                            <a:ea typeface="Times New Roman" panose="02020603050405020304" pitchFamily="18" charset="0"/>
                            <a:cs typeface="Calibri" panose="020F0502020204030204" pitchFamily="34" charset="0"/>
                          </a:rPr>
                          <m:t>𝑻</m:t>
                        </m:r>
                      </m:sup>
                    </m:sSup>
                  </m:oMath>
                </a14:m>
                <a:r>
                  <a:rPr lang="en-US" sz="2400" dirty="0">
                    <a:effectLst/>
                    <a:latin typeface="Calibri" panose="020F0502020204030204" pitchFamily="34" charset="0"/>
                    <a:ea typeface="Times New Roman" panose="02020603050405020304" pitchFamily="18" charset="0"/>
                    <a:cs typeface="Calibri" panose="020F0502020204030204" pitchFamily="34" charset="0"/>
                  </a:rPr>
                  <a:t>.</a:t>
                </a:r>
              </a:p>
              <a:p>
                <a:pPr marL="285750" indent="-285750" algn="just">
                  <a:spcBef>
                    <a:spcPts val="600"/>
                  </a:spcBef>
                  <a:spcAft>
                    <a:spcPts val="600"/>
                  </a:spcAft>
                  <a:buFont typeface="Arial" panose="020B0604020202020204" pitchFamily="34" charset="0"/>
                  <a:buChar char="•"/>
                </a:pPr>
                <a:r>
                  <a:rPr lang="en-US" sz="2400" i="1" u="sng" dirty="0">
                    <a:latin typeface="Calibri" panose="020F0502020204030204" pitchFamily="34" charset="0"/>
                    <a:ea typeface="Times New Roman" panose="02020603050405020304" pitchFamily="18" charset="0"/>
                    <a:cs typeface="Calibri" panose="020F0502020204030204" pitchFamily="34" charset="0"/>
                  </a:rPr>
                  <a:t>An adjoint network</a:t>
                </a:r>
                <a:r>
                  <a:rPr lang="en-US" sz="2400" dirty="0">
                    <a:latin typeface="Calibri" panose="020F0502020204030204" pitchFamily="34" charset="0"/>
                    <a:ea typeface="Times New Roman" panose="02020603050405020304" pitchFamily="18" charset="0"/>
                    <a:cs typeface="Calibri" panose="020F0502020204030204" pitchFamily="34" charset="0"/>
                  </a:rPr>
                  <a:t> is a modified version </a:t>
                </a:r>
                <a:r>
                  <a:rPr lang="en-US" sz="2400" b="1" i="1" dirty="0">
                    <a:latin typeface="Calibri" panose="020F0502020204030204" pitchFamily="34" charset="0"/>
                    <a:ea typeface="Times New Roman" panose="02020603050405020304" pitchFamily="18" charset="0"/>
                    <a:cs typeface="Calibri" panose="020F0502020204030204" pitchFamily="34" charset="0"/>
                  </a:rPr>
                  <a:t>N’</a:t>
                </a:r>
                <a:r>
                  <a:rPr lang="en-US" sz="2400" i="1" dirty="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of the physical network </a:t>
                </a:r>
                <a:r>
                  <a:rPr lang="en-US" sz="2400" b="1" i="1" dirty="0">
                    <a:latin typeface="Calibri" panose="020F0502020204030204" pitchFamily="34" charset="0"/>
                    <a:ea typeface="Times New Roman" panose="02020603050405020304" pitchFamily="18" charset="0"/>
                    <a:cs typeface="Calibri" panose="020F0502020204030204" pitchFamily="34" charset="0"/>
                  </a:rPr>
                  <a:t>N</a:t>
                </a:r>
                <a:r>
                  <a:rPr lang="en-US" sz="2400" dirty="0">
                    <a:latin typeface="Calibri" panose="020F0502020204030204" pitchFamily="34" charset="0"/>
                    <a:ea typeface="Times New Roman" panose="02020603050405020304" pitchFamily="18" charset="0"/>
                    <a:cs typeface="Calibri" panose="020F0502020204030204" pitchFamily="34" charset="0"/>
                  </a:rPr>
                  <a:t>, which is constructed such that the reciprocity condition on the port currents and voltages</a:t>
                </a:r>
              </a:p>
              <a:p>
                <a:pPr algn="ctr">
                  <a:spcBef>
                    <a:spcPts val="600"/>
                  </a:spcBef>
                  <a:spcAft>
                    <a:spcPts val="600"/>
                  </a:spcAft>
                </a:pPr>
                <a:r>
                  <a:rPr lang="en-US" sz="2400" i="1" dirty="0">
                    <a:latin typeface="Calibri" panose="020F0502020204030204" pitchFamily="34" charset="0"/>
                    <a:ea typeface="Times New Roman" panose="02020603050405020304" pitchFamily="18" charset="0"/>
                    <a:cs typeface="Calibri" panose="020F0502020204030204" pitchFamily="34" charset="0"/>
                  </a:rPr>
                  <a:t>i</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1</a:t>
                </a:r>
                <a:r>
                  <a:rPr lang="en-US" sz="2400" i="1" dirty="0">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1</a:t>
                </a:r>
                <a:r>
                  <a:rPr lang="en-US" sz="2400" dirty="0">
                    <a:latin typeface="Calibri" panose="020F0502020204030204" pitchFamily="34" charset="0"/>
                    <a:ea typeface="Times New Roman" panose="02020603050405020304" pitchFamily="18" charset="0"/>
                    <a:cs typeface="Calibri" panose="020F0502020204030204" pitchFamily="34" charset="0"/>
                  </a:rPr>
                  <a:t>’ + </a:t>
                </a:r>
                <a:r>
                  <a:rPr lang="en-US" sz="2400" i="1" dirty="0">
                    <a:latin typeface="Calibri" panose="020F0502020204030204" pitchFamily="34" charset="0"/>
                    <a:ea typeface="Times New Roman" panose="02020603050405020304" pitchFamily="18" charset="0"/>
                    <a:cs typeface="Calibri" panose="020F0502020204030204" pitchFamily="34" charset="0"/>
                  </a:rPr>
                  <a:t>i</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2</a:t>
                </a:r>
                <a:r>
                  <a:rPr lang="en-US" sz="2400" i="1" dirty="0">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2</a:t>
                </a:r>
                <a:r>
                  <a:rPr lang="en-US" sz="2400" dirty="0">
                    <a:latin typeface="Calibri" panose="020F0502020204030204" pitchFamily="34" charset="0"/>
                    <a:ea typeface="Times New Roman" panose="02020603050405020304" pitchFamily="18" charset="0"/>
                    <a:cs typeface="Calibri" panose="020F0502020204030204" pitchFamily="34" charset="0"/>
                  </a:rPr>
                  <a:t>’ = </a:t>
                </a:r>
                <a:r>
                  <a:rPr lang="en-US" sz="2400" i="1" dirty="0">
                    <a:latin typeface="Calibri" panose="020F0502020204030204" pitchFamily="34" charset="0"/>
                    <a:ea typeface="Times New Roman" panose="02020603050405020304" pitchFamily="18" charset="0"/>
                    <a:cs typeface="Calibri" panose="020F0502020204030204" pitchFamily="34" charset="0"/>
                  </a:rPr>
                  <a:t>i</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1</a:t>
                </a:r>
                <a:r>
                  <a:rPr lang="en-US" sz="2400" dirty="0">
                    <a:latin typeface="Calibri" panose="020F0502020204030204" pitchFamily="34" charset="0"/>
                    <a:ea typeface="Times New Roman" panose="02020603050405020304" pitchFamily="18" charset="0"/>
                    <a:cs typeface="Calibri" panose="020F0502020204030204" pitchFamily="34" charset="0"/>
                  </a:rPr>
                  <a:t>’</a:t>
                </a:r>
                <a:r>
                  <a:rPr lang="en-US" sz="2400" i="1" dirty="0">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1</a:t>
                </a:r>
                <a:r>
                  <a:rPr lang="en-US" sz="2400" i="1" dirty="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i="1" dirty="0">
                    <a:latin typeface="Calibri" panose="020F0502020204030204" pitchFamily="34" charset="0"/>
                    <a:ea typeface="Times New Roman" panose="02020603050405020304" pitchFamily="18" charset="0"/>
                    <a:cs typeface="Calibri" panose="020F0502020204030204" pitchFamily="34" charset="0"/>
                  </a:rPr>
                  <a:t>i</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2</a:t>
                </a:r>
                <a:r>
                  <a:rPr lang="en-US" sz="2400" dirty="0">
                    <a:latin typeface="Calibri" panose="020F0502020204030204" pitchFamily="34" charset="0"/>
                    <a:ea typeface="Times New Roman" panose="02020603050405020304" pitchFamily="18" charset="0"/>
                    <a:cs typeface="Calibri" panose="020F0502020204030204" pitchFamily="34" charset="0"/>
                  </a:rPr>
                  <a:t>’</a:t>
                </a:r>
                <a:r>
                  <a:rPr lang="en-US" sz="2400" i="1" dirty="0">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2</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283464" indent="-283464" algn="just">
                  <a:spcBef>
                    <a:spcPts val="600"/>
                  </a:spcBef>
                  <a:spcAft>
                    <a:spcPts val="600"/>
                  </a:spcAft>
                </a:pPr>
                <a:r>
                  <a:rPr lang="en-US" sz="2400" dirty="0">
                    <a:latin typeface="Times New Roman" panose="02020603050405020304" pitchFamily="18" charset="0"/>
                    <a:ea typeface="Times New Roman" panose="02020603050405020304" pitchFamily="18" charset="0"/>
                    <a:cs typeface="Calibri" panose="020F0502020204030204" pitchFamily="34" charset="0"/>
                  </a:rPr>
                  <a:t>	is restored for the two networks. By </a:t>
                </a:r>
                <a:r>
                  <a:rPr lang="en-US" sz="2400" dirty="0" err="1">
                    <a:latin typeface="Times New Roman" panose="02020603050405020304" pitchFamily="18" charset="0"/>
                    <a:ea typeface="Times New Roman" panose="02020603050405020304" pitchFamily="18" charset="0"/>
                    <a:cs typeface="Calibri" panose="020F0502020204030204" pitchFamily="34" charset="0"/>
                  </a:rPr>
                  <a:t>Tellegen’s</a:t>
                </a:r>
                <a:r>
                  <a:rPr lang="en-US" sz="2400" dirty="0">
                    <a:latin typeface="Times New Roman" panose="02020603050405020304" pitchFamily="18" charset="0"/>
                    <a:ea typeface="Times New Roman" panose="02020603050405020304" pitchFamily="18" charset="0"/>
                    <a:cs typeface="Calibri" panose="020F0502020204030204" pitchFamily="34" charset="0"/>
                  </a:rPr>
                  <a:t> theorem, this requires the condition </a:t>
                </a:r>
                <a14:m>
                  <m:oMath xmlns:m="http://schemas.openxmlformats.org/officeDocument/2006/math">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sSubSup>
                          <m:sSub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bSup>
                      </m:e>
                    </m:nary>
                    <m:r>
                      <a:rPr lang="en-US" sz="2400" b="1" i="1">
                        <a:latin typeface="Cambria Math" panose="02040503050406030204" pitchFamily="18" charset="0"/>
                        <a:ea typeface="Times New Roman" panose="02020603050405020304" pitchFamily="18" charset="0"/>
                        <a:cs typeface="Times New Roman" panose="02020603050405020304" pitchFamily="18" charset="0"/>
                      </a:rPr>
                      <m:t>=</m:t>
                    </m:r>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Sup>
                          <m:sSub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bSup>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e>
                    </m:nary>
                  </m:oMath>
                </a14:m>
                <a:r>
                  <a:rPr lang="en-US" sz="2400" dirty="0">
                    <a:latin typeface="Calibri" panose="020F0502020204030204" pitchFamily="34" charset="0"/>
                    <a:ea typeface="Times New Roman" panose="02020603050405020304" pitchFamily="18" charset="0"/>
                    <a:cs typeface="Calibri" panose="020F0502020204030204" pitchFamily="34" charset="0"/>
                  </a:rPr>
                  <a:t> to be valid separately for both port and interior branches. The relation between </a:t>
                </a:r>
                <a:r>
                  <a:rPr lang="en-US" sz="2400" b="1" i="1" dirty="0">
                    <a:latin typeface="Calibri" panose="020F0502020204030204" pitchFamily="34" charset="0"/>
                    <a:ea typeface="Times New Roman" panose="02020603050405020304" pitchFamily="18" charset="0"/>
                    <a:cs typeface="Calibri" panose="020F0502020204030204" pitchFamily="34" charset="0"/>
                  </a:rPr>
                  <a:t>N </a:t>
                </a:r>
                <a:r>
                  <a:rPr lang="en-US" sz="2400" dirty="0">
                    <a:latin typeface="Calibri" panose="020F0502020204030204" pitchFamily="34" charset="0"/>
                    <a:ea typeface="Times New Roman" panose="02020603050405020304" pitchFamily="18" charset="0"/>
                    <a:cs typeface="Calibri" panose="020F0502020204030204" pitchFamily="34" charset="0"/>
                  </a:rPr>
                  <a:t>and</a:t>
                </a:r>
                <a:r>
                  <a:rPr lang="en-US" sz="2400" b="1" i="1" dirty="0">
                    <a:latin typeface="Calibri" panose="020F0502020204030204" pitchFamily="34" charset="0"/>
                    <a:ea typeface="Times New Roman" panose="02020603050405020304" pitchFamily="18" charset="0"/>
                    <a:cs typeface="Calibri" panose="020F0502020204030204" pitchFamily="34" charset="0"/>
                  </a:rPr>
                  <a:t>  N’</a:t>
                </a:r>
                <a:r>
                  <a:rPr lang="en-US" sz="2400" dirty="0">
                    <a:latin typeface="Calibri" panose="020F0502020204030204" pitchFamily="34" charset="0"/>
                    <a:ea typeface="Times New Roman" panose="02020603050405020304" pitchFamily="18" charset="0"/>
                    <a:cs typeface="Calibri" panose="020F0502020204030204" pitchFamily="34" charset="0"/>
                  </a:rPr>
                  <a:t> is called</a:t>
                </a:r>
                <a:r>
                  <a:rPr lang="en-US" sz="2400" i="1" dirty="0">
                    <a:latin typeface="Calibri" panose="020F0502020204030204" pitchFamily="34" charset="0"/>
                    <a:ea typeface="Times New Roman" panose="02020603050405020304" pitchFamily="18" charset="0"/>
                    <a:cs typeface="Calibri" panose="020F0502020204030204" pitchFamily="34" charset="0"/>
                  </a:rPr>
                  <a:t> inter-reciprocity.</a:t>
                </a:r>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457200" y="1284556"/>
                <a:ext cx="8417293" cy="4992521"/>
              </a:xfrm>
              <a:prstGeom prst="rect">
                <a:avLst/>
              </a:prstGeom>
              <a:blipFill>
                <a:blip r:embed="rId3"/>
                <a:stretch>
                  <a:fillRect l="-941" t="-977" r="-1086" b="-2564"/>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9990FA92-4C5A-4A41-8E76-C80C115F37D7}"/>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E44405CF-9341-447C-8F1B-0EE0A845FF7C}"/>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79DB720F-C986-4155-BE77-B1DA4F4C96C3}"/>
              </a:ext>
            </a:extLst>
          </p:cNvPr>
          <p:cNvSpPr>
            <a:spLocks noGrp="1"/>
          </p:cNvSpPr>
          <p:nvPr>
            <p:ph type="sldNum" idx="12"/>
          </p:nvPr>
        </p:nvSpPr>
        <p:spPr/>
        <p:txBody>
          <a:bodyPr/>
          <a:lstStyle/>
          <a:p>
            <a:fld id="{49F32A32-B0BA-4F3A-8066-D3EFFFC323CB}" type="slidenum">
              <a:rPr lang="en-US" smtClean="0"/>
              <a:pPr/>
              <a:t>17</a:t>
            </a:fld>
            <a:endParaRPr lang="en-US" dirty="0"/>
          </a:p>
        </p:txBody>
      </p:sp>
    </p:spTree>
    <p:extLst>
      <p:ext uri="{BB962C8B-B14F-4D97-AF65-F5344CB8AC3E}">
        <p14:creationId xmlns:p14="http://schemas.microsoft.com/office/powerpoint/2010/main" val="254657983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Inter-Reciprocity in R-VCCS N-Port</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457200" y="1105838"/>
                <a:ext cx="8417293" cy="3816429"/>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To sati</a:t>
                </a:r>
                <a:r>
                  <a:rPr lang="en-US" sz="2400" dirty="0">
                    <a:latin typeface="Calibri" panose="020F0502020204030204" pitchFamily="34" charset="0"/>
                    <a:ea typeface="Times New Roman" panose="02020603050405020304" pitchFamily="18" charset="0"/>
                    <a:cs typeface="Calibri" panose="020F0502020204030204" pitchFamily="34" charset="0"/>
                  </a:rPr>
                  <a:t>sfy </a:t>
                </a:r>
                <a:r>
                  <a:rPr lang="en-US" sz="2400" b="1" i="1" dirty="0">
                    <a:latin typeface="Calibri" panose="020F0502020204030204" pitchFamily="34" charset="0"/>
                    <a:cs typeface="Calibri" panose="020F0502020204030204" pitchFamily="34" charset="0"/>
                  </a:rPr>
                  <a:t>Pb = Pb’ </a:t>
                </a:r>
                <a:r>
                  <a:rPr lang="en-US" sz="2400" dirty="0">
                    <a:latin typeface="Calibri" panose="020F0502020204030204" pitchFamily="34" charset="0"/>
                    <a:ea typeface="Times New Roman" panose="02020603050405020304" pitchFamily="18" charset="0"/>
                    <a:cs typeface="Calibri" panose="020F0502020204030204" pitchFamily="34" charset="0"/>
                  </a:rPr>
                  <a:t>, we must have</a:t>
                </a:r>
              </a:p>
              <a:p>
                <a:pPr algn="just">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𝑎</m:t>
                          </m:r>
                        </m:sub>
                      </m:sSub>
                      <m:sSubSup>
                        <m:sSubSup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𝑎</m:t>
                          </m:r>
                        </m:sub>
                        <m: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i="1">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Sub>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Sup>
                        <m:sSubSup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i="1">
                              <a:latin typeface="Cambria Math" panose="02040503050406030204" pitchFamily="18" charset="0"/>
                              <a:ea typeface="Times New Roman" panose="02020603050405020304" pitchFamily="18" charset="0"/>
                              <a:cs typeface="Calibri" panose="020F0502020204030204" pitchFamily="34" charset="0"/>
                            </a:rPr>
                            <m:t>𝑎</m:t>
                          </m:r>
                        </m:sub>
                        <m: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up>
                      </m:sSubSup>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𝑎</m:t>
                          </m:r>
                        </m:sub>
                      </m:sSub>
                      <m:r>
                        <a:rPr lang="en-US" sz="2400" i="1">
                          <a:latin typeface="Cambria Math" panose="02040503050406030204" pitchFamily="18" charset="0"/>
                          <a:ea typeface="Times New Roman" panose="02020603050405020304" pitchFamily="18" charset="0"/>
                          <a:cs typeface="Calibri" panose="020F0502020204030204" pitchFamily="34" charset="0"/>
                        </a:rPr>
                        <m:t>+</m:t>
                      </m:r>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sSub>
                        <m:sSubPr>
                          <m:ctrlPr>
                            <a:rPr lang="en-US" sz="2400" i="1">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Sub>
                    </m:oMath>
                  </m:oMathPara>
                </a14:m>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283464" indent="-283464" algn="just">
                  <a:spcBef>
                    <a:spcPts val="600"/>
                  </a:spcBef>
                  <a:spcAft>
                    <a:spcPts val="600"/>
                  </a:spcAft>
                </a:pPr>
                <a:r>
                  <a:rPr lang="en-US" sz="2400" dirty="0">
                    <a:latin typeface="Calibri" panose="020F0502020204030204" pitchFamily="34" charset="0"/>
                    <a:ea typeface="Times New Roman" panose="02020603050405020304" pitchFamily="18" charset="0"/>
                    <a:cs typeface="Calibri" panose="020F0502020204030204" pitchFamily="34" charset="0"/>
                  </a:rPr>
                  <a:t>	which can be used to find the two branches in N’ corresponding to the VCVS</a:t>
                </a: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For the VCCS, the branch relations are </a:t>
                </a:r>
              </a:p>
              <a:p>
                <a:pPr algn="just">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𝑎</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=0  </m:t>
                      </m:r>
                      <m:r>
                        <a:rPr lang="en-US" sz="2400" b="0" i="1" smtClean="0">
                          <a:latin typeface="Cambria Math" panose="02040503050406030204" pitchFamily="18" charset="0"/>
                          <a:ea typeface="Times New Roman" panose="02020603050405020304" pitchFamily="18" charset="0"/>
                          <a:cs typeface="Calibri" panose="020F0502020204030204" pitchFamily="34" charset="0"/>
                        </a:rPr>
                        <m:t>𝑎𝑛𝑑</m:t>
                      </m:r>
                      <m:r>
                        <a:rPr lang="en-US" sz="2400" b="0" i="1" smtClean="0">
                          <a:latin typeface="Cambria Math" panose="02040503050406030204" pitchFamily="18" charset="0"/>
                          <a:ea typeface="Times New Roman" panose="02020603050405020304" pitchFamily="18" charset="0"/>
                          <a:cs typeface="Calibri" panose="020F0502020204030204" pitchFamily="34" charset="0"/>
                        </a:rPr>
                        <m:t>  </m:t>
                      </m:r>
                      <m:sSub>
                        <m:sSubPr>
                          <m:ctrlPr>
                            <a:rPr lang="en-US" sz="2400" i="1">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𝑔</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𝑚</m:t>
                          </m:r>
                        </m:sub>
                      </m:sSub>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𝑎</m:t>
                          </m:r>
                        </m:sub>
                      </m:sSub>
                    </m:oMath>
                  </m:oMathPara>
                </a14:m>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The above two equations give the reciprocity condition which is</a:t>
                </a:r>
              </a:p>
              <a:p>
                <a:pPr algn="just">
                  <a:spcBef>
                    <a:spcPts val="600"/>
                  </a:spcBef>
                  <a:spcAft>
                    <a:spcPts val="600"/>
                  </a:spcAft>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i="1">
                              <a:latin typeface="Cambria Math" panose="02040503050406030204" pitchFamily="18" charset="0"/>
                              <a:ea typeface="Times New Roman" panose="02020603050405020304" pitchFamily="18" charset="0"/>
                              <a:cs typeface="Calibri" panose="020F0502020204030204" pitchFamily="34" charset="0"/>
                            </a:rPr>
                            <m:t>𝑎</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𝑔</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𝑚</m:t>
                          </m:r>
                        </m:sub>
                      </m:sSub>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i="1">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𝑎</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57200" y="1105838"/>
                <a:ext cx="8417293" cy="3816429"/>
              </a:xfrm>
              <a:prstGeom prst="rect">
                <a:avLst/>
              </a:prstGeom>
              <a:blipFill>
                <a:blip r:embed="rId3"/>
                <a:stretch>
                  <a:fillRect l="-941" t="-1278" r="-108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F28FB2C0-E839-4644-92DC-EE0E96B316A6}"/>
              </a:ext>
            </a:extLst>
          </p:cNvPr>
          <p:cNvPicPr/>
          <p:nvPr/>
        </p:nvPicPr>
        <p:blipFill rotWithShape="1">
          <a:blip r:embed="rId4"/>
          <a:srcRect t="16048"/>
          <a:stretch/>
        </p:blipFill>
        <p:spPr>
          <a:xfrm>
            <a:off x="2107715" y="5038826"/>
            <a:ext cx="5699918" cy="1491916"/>
          </a:xfrm>
          <a:prstGeom prst="rect">
            <a:avLst/>
          </a:prstGeom>
        </p:spPr>
      </p:pic>
      <p:sp>
        <p:nvSpPr>
          <p:cNvPr id="5" name="Date Placeholder 4">
            <a:extLst>
              <a:ext uri="{FF2B5EF4-FFF2-40B4-BE49-F238E27FC236}">
                <a16:creationId xmlns:a16="http://schemas.microsoft.com/office/drawing/2014/main" id="{EBA214D3-9BD9-4A2F-9AFD-FD8EFE71D90A}"/>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36769A1F-872E-4F62-910F-13617A97C65B}"/>
              </a:ext>
            </a:extLst>
          </p:cNvPr>
          <p:cNvSpPr>
            <a:spLocks noGrp="1"/>
          </p:cNvSpPr>
          <p:nvPr>
            <p:ph type="ftr" idx="11"/>
          </p:nvPr>
        </p:nvSpPr>
        <p:spPr/>
        <p:txBody>
          <a:bodyPr/>
          <a:lstStyle/>
          <a:p>
            <a:r>
              <a:rPr lang="en-US" b="1"/>
              <a:t>Reciprocity and Inter-reciprocity</a:t>
            </a:r>
            <a:endParaRPr lang="en-US" b="1" dirty="0"/>
          </a:p>
        </p:txBody>
      </p:sp>
      <p:sp>
        <p:nvSpPr>
          <p:cNvPr id="8" name="Slide Number Placeholder 7">
            <a:extLst>
              <a:ext uri="{FF2B5EF4-FFF2-40B4-BE49-F238E27FC236}">
                <a16:creationId xmlns:a16="http://schemas.microsoft.com/office/drawing/2014/main" id="{7DA900C9-99D9-43CF-A63B-7C69D08D30BF}"/>
              </a:ext>
            </a:extLst>
          </p:cNvPr>
          <p:cNvSpPr>
            <a:spLocks noGrp="1"/>
          </p:cNvSpPr>
          <p:nvPr>
            <p:ph type="sldNum" idx="12"/>
          </p:nvPr>
        </p:nvSpPr>
        <p:spPr/>
        <p:txBody>
          <a:bodyPr/>
          <a:lstStyle/>
          <a:p>
            <a:fld id="{49F32A32-B0BA-4F3A-8066-D3EFFFC323CB}" type="slidenum">
              <a:rPr lang="en-US" smtClean="0"/>
              <a:pPr/>
              <a:t>18</a:t>
            </a:fld>
            <a:endParaRPr lang="en-US" dirty="0"/>
          </a:p>
        </p:txBody>
      </p:sp>
    </p:spTree>
    <p:extLst>
      <p:ext uri="{BB962C8B-B14F-4D97-AF65-F5344CB8AC3E}">
        <p14:creationId xmlns:p14="http://schemas.microsoft.com/office/powerpoint/2010/main" val="52298290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Inter-Reciprocity</a:t>
            </a:r>
            <a:endParaRPr dirty="0">
              <a:latin typeface="+mj-lt"/>
            </a:endParaRPr>
          </a:p>
        </p:txBody>
      </p:sp>
      <mc:AlternateContent xmlns:mc="http://schemas.openxmlformats.org/markup-compatibility/2006">
        <mc:Choice xmlns:a14="http://schemas.microsoft.com/office/drawing/2010/main" Requires="a14">
          <p:sp>
            <p:nvSpPr>
              <p:cNvPr id="9" name="TextBox 8"/>
              <p:cNvSpPr txBox="1"/>
              <p:nvPr/>
            </p:nvSpPr>
            <p:spPr>
              <a:xfrm>
                <a:off x="510209" y="1725445"/>
                <a:ext cx="8417293" cy="4031873"/>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The equation derived must hold true for all values of </a:t>
                </a:r>
                <a14:m>
                  <m:oMath xmlns:m="http://schemas.openxmlformats.org/officeDocument/2006/math">
                    <m:sSub>
                      <m:sSubPr>
                        <m:ctrlPr>
                          <a:rPr lang="en-US" sz="240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𝑎</m:t>
                        </m:r>
                      </m:sub>
                    </m:sSub>
                  </m:oMath>
                </a14:m>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i="1">
                              <a:latin typeface="Cambria Math" panose="02040503050406030204" pitchFamily="18" charset="0"/>
                              <a:ea typeface="Times New Roman" panose="02020603050405020304" pitchFamily="18" charset="0"/>
                              <a:cs typeface="Calibri" panose="020F0502020204030204" pitchFamily="34" charset="0"/>
                            </a:rPr>
                            <m:t>𝑎</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𝑔</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𝑚</m:t>
                          </m:r>
                        </m:sub>
                      </m:sSub>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i="1">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𝑎</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oMath>
                  </m:oMathPara>
                </a14:m>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Only possible when</a:t>
                </a:r>
              </a:p>
              <a:p>
                <a:pPr algn="just">
                  <a:spcBef>
                    <a:spcPts val="600"/>
                  </a:spcBef>
                  <a:spcAft>
                    <a:spcPts val="600"/>
                  </a:spcAft>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𝑏</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=0  </m:t>
                      </m:r>
                      <m:r>
                        <a:rPr lang="en-US" sz="2400" b="0" i="1" smtClean="0">
                          <a:latin typeface="Cambria Math" panose="02040503050406030204" pitchFamily="18" charset="0"/>
                          <a:ea typeface="Times New Roman" panose="02020603050405020304" pitchFamily="18" charset="0"/>
                          <a:cs typeface="Calibri" panose="020F0502020204030204" pitchFamily="34" charset="0"/>
                        </a:rPr>
                        <m:t>𝑎𝑛𝑑</m:t>
                      </m:r>
                      <m:r>
                        <a:rPr lang="en-US" sz="2400" b="0" i="1" smtClean="0">
                          <a:latin typeface="Cambria Math" panose="02040503050406030204" pitchFamily="18" charset="0"/>
                          <a:ea typeface="Times New Roman" panose="02020603050405020304" pitchFamily="18" charset="0"/>
                          <a:cs typeface="Calibri" panose="020F0502020204030204" pitchFamily="34" charset="0"/>
                        </a:rPr>
                        <m:t>  </m:t>
                      </m:r>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𝑖</m:t>
                          </m:r>
                        </m:e>
                        <m:sub>
                          <m:r>
                            <a:rPr lang="en-US" sz="2400" i="1">
                              <a:latin typeface="Cambria Math" panose="02040503050406030204" pitchFamily="18" charset="0"/>
                              <a:ea typeface="Times New Roman" panose="02020603050405020304" pitchFamily="18" charset="0"/>
                              <a:cs typeface="Calibri" panose="020F0502020204030204" pitchFamily="34" charset="0"/>
                            </a:rPr>
                            <m:t>𝑎</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
                        <m:sSubPr>
                          <m:ctrlPr>
                            <a:rPr lang="en-US" sz="2400" i="1">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atin typeface="Cambria Math" panose="02040503050406030204" pitchFamily="18" charset="0"/>
                              <a:ea typeface="Times New Roman" panose="02020603050405020304" pitchFamily="18" charset="0"/>
                              <a:cs typeface="Calibri" panose="020F0502020204030204" pitchFamily="34" charset="0"/>
                            </a:rPr>
                            <m:t>𝑔</m:t>
                          </m:r>
                        </m:e>
                        <m:sub>
                          <m:r>
                            <a:rPr lang="en-US" sz="2400" i="1">
                              <a:latin typeface="Cambria Math" panose="02040503050406030204" pitchFamily="18" charset="0"/>
                              <a:ea typeface="Times New Roman" panose="02020603050405020304" pitchFamily="18" charset="0"/>
                              <a:cs typeface="Calibri" panose="020F0502020204030204" pitchFamily="34" charset="0"/>
                            </a:rPr>
                            <m:t>𝑚</m:t>
                          </m:r>
                        </m:sub>
                      </m:sSub>
                      <m:sSubSup>
                        <m:sSubSupPr>
                          <m:ctrlPr>
                            <a:rPr lang="en-US" sz="2400"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i="1">
                              <a:latin typeface="Cambria Math" panose="02040503050406030204" pitchFamily="18" charset="0"/>
                              <a:ea typeface="Times New Roman" panose="02020603050405020304" pitchFamily="18" charset="0"/>
                              <a:cs typeface="Calibri" panose="020F0502020204030204" pitchFamily="34" charset="0"/>
                            </a:rPr>
                            <m:t>𝑣</m:t>
                          </m:r>
                        </m:e>
                        <m:sub>
                          <m:r>
                            <a:rPr lang="en-US" sz="2400" i="1">
                              <a:latin typeface="Cambria Math" panose="02040503050406030204" pitchFamily="18" charset="0"/>
                              <a:ea typeface="Times New Roman" panose="02020603050405020304" pitchFamily="18" charset="0"/>
                              <a:cs typeface="Calibri" panose="020F0502020204030204" pitchFamily="34" charset="0"/>
                            </a:rPr>
                            <m:t>𝑏</m:t>
                          </m:r>
                        </m:sub>
                        <m:sup>
                          <m:r>
                            <a:rPr lang="en-US" sz="2400" i="1">
                              <a:latin typeface="Cambria Math" panose="02040503050406030204" pitchFamily="18" charset="0"/>
                              <a:ea typeface="Times New Roman" panose="02020603050405020304" pitchFamily="18" charset="0"/>
                              <a:cs typeface="Calibri" panose="020F0502020204030204" pitchFamily="34" charset="0"/>
                            </a:rPr>
                            <m:t>′</m:t>
                          </m:r>
                        </m:sup>
                      </m:sSubSup>
                    </m:oMath>
                  </m:oMathPara>
                </a14:m>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The </a:t>
                </a:r>
                <a:r>
                  <a:rPr lang="en-US" sz="2400" dirty="0">
                    <a:effectLst/>
                    <a:latin typeface="Calibri" panose="020F0502020204030204" pitchFamily="34" charset="0"/>
                    <a:ea typeface="Times New Roman" panose="02020603050405020304" pitchFamily="18" charset="0"/>
                    <a:cs typeface="Calibri" panose="020F0502020204030204" pitchFamily="34" charset="0"/>
                  </a:rPr>
                  <a:t>image in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 of the VCCS of circuit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 </a:t>
                </a:r>
                <a:r>
                  <a:rPr lang="en-US" sz="2400" dirty="0">
                    <a:effectLst/>
                    <a:latin typeface="Calibri" panose="020F0502020204030204" pitchFamily="34" charset="0"/>
                    <a:ea typeface="Times New Roman" panose="02020603050405020304" pitchFamily="18" charset="0"/>
                    <a:cs typeface="Calibri" panose="020F0502020204030204" pitchFamily="34" charset="0"/>
                  </a:rPr>
                  <a:t>is thus another VCCS but turned around!</a:t>
                </a: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If </a:t>
                </a:r>
                <a:r>
                  <a:rPr lang="en-US" sz="2400" dirty="0">
                    <a:effectLst/>
                    <a:latin typeface="Times New Roman" panose="02020603050405020304" pitchFamily="18" charset="0"/>
                    <a:ea typeface="Times New Roman" panose="02020603050405020304" pitchFamily="18" charset="0"/>
                  </a:rPr>
                  <a:t>there are several VCCS’s in </a:t>
                </a:r>
                <a:r>
                  <a:rPr lang="en-US" sz="2400" b="1" dirty="0">
                    <a:effectLst/>
                    <a:latin typeface="Times New Roman" panose="02020603050405020304" pitchFamily="18" charset="0"/>
                    <a:ea typeface="Times New Roman" panose="02020603050405020304" pitchFamily="18" charset="0"/>
                  </a:rPr>
                  <a:t>N, </a:t>
                </a:r>
                <a:r>
                  <a:rPr lang="en-US" sz="2400" dirty="0">
                    <a:effectLst/>
                    <a:latin typeface="Times New Roman" panose="02020603050405020304" pitchFamily="18" charset="0"/>
                    <a:ea typeface="Times New Roman" panose="02020603050405020304" pitchFamily="18" charset="0"/>
                  </a:rPr>
                  <a:t>then the adjoint network </a:t>
                </a:r>
                <a:r>
                  <a:rPr lang="en-US" sz="2400" b="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 must contain such appropriately modified replicas (i.e., turned around VCCS stages) for all of them.</a:t>
                </a:r>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510209" y="1725445"/>
                <a:ext cx="8417293" cy="4031873"/>
              </a:xfrm>
              <a:prstGeom prst="rect">
                <a:avLst/>
              </a:prstGeom>
              <a:blipFill>
                <a:blip r:embed="rId3"/>
                <a:stretch>
                  <a:fillRect l="-1014" t="-1210" r="-1159" b="-2421"/>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28448871-A836-458E-A166-DBB51A764ED8}"/>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2B438F1D-A04A-4954-BBDD-F8D9233EF11E}"/>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557AE5C1-F9CF-4DA9-B70B-FB51344DA9FF}"/>
              </a:ext>
            </a:extLst>
          </p:cNvPr>
          <p:cNvSpPr>
            <a:spLocks noGrp="1"/>
          </p:cNvSpPr>
          <p:nvPr>
            <p:ph type="sldNum" idx="12"/>
          </p:nvPr>
        </p:nvSpPr>
        <p:spPr/>
        <p:txBody>
          <a:bodyPr/>
          <a:lstStyle/>
          <a:p>
            <a:fld id="{49F32A32-B0BA-4F3A-8066-D3EFFFC323CB}" type="slidenum">
              <a:rPr lang="en-US" smtClean="0"/>
              <a:pPr/>
              <a:t>19</a:t>
            </a:fld>
            <a:endParaRPr lang="en-US" dirty="0"/>
          </a:p>
        </p:txBody>
      </p:sp>
    </p:spTree>
    <p:extLst>
      <p:ext uri="{BB962C8B-B14F-4D97-AF65-F5344CB8AC3E}">
        <p14:creationId xmlns:p14="http://schemas.microsoft.com/office/powerpoint/2010/main" val="339957392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cs typeface="Calibri" panose="020F0502020204030204" pitchFamily="34" charset="0"/>
              </a:rPr>
              <a:t>KCL</a:t>
            </a:r>
            <a:endParaRPr sz="3200" dirty="0">
              <a:latin typeface="+mj-lt"/>
              <a:cs typeface="Calibri" panose="020F0502020204030204" pitchFamily="34" charset="0"/>
            </a:endParaRPr>
          </a:p>
        </p:txBody>
      </p:sp>
      <p:sp>
        <p:nvSpPr>
          <p:cNvPr id="9" name="TextBox 8"/>
          <p:cNvSpPr txBox="1"/>
          <p:nvPr/>
        </p:nvSpPr>
        <p:spPr>
          <a:xfrm>
            <a:off x="457200" y="1274930"/>
            <a:ext cx="8417293" cy="292387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The KCL (Kirchhoff’s Current Law) </a:t>
            </a:r>
          </a:p>
          <a:p>
            <a:pPr marL="742950" lvl="1" indent="-285750">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S</a:t>
            </a:r>
            <a:r>
              <a:rPr lang="en-US" sz="2400" dirty="0">
                <a:effectLst/>
                <a:latin typeface="Calibri" panose="020F0502020204030204" pitchFamily="34" charset="0"/>
                <a:ea typeface="Times New Roman" panose="02020603050405020304" pitchFamily="18" charset="0"/>
                <a:cs typeface="Calibri" panose="020F0502020204030204" pitchFamily="34" charset="0"/>
              </a:rPr>
              <a:t>tates that the sum of the currents leaving each node is zero</a:t>
            </a:r>
          </a:p>
          <a:p>
            <a:pPr marL="742950" lvl="1" indent="-285750">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Define branch currents as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I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dirty="0">
                <a:effectLst/>
                <a:latin typeface="Calibri" panose="020F0502020204030204" pitchFamily="34" charset="0"/>
                <a:ea typeface="Times New Roman" panose="02020603050405020304" pitchFamily="18" charset="0"/>
                <a:cs typeface="Calibri" panose="020F0502020204030204" pitchFamily="34" charset="0"/>
              </a:rPr>
              <a:t>i</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1</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i</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2</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b</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baseline="30000" dirty="0">
                <a:effectLst/>
                <a:latin typeface="Calibri" panose="020F0502020204030204" pitchFamily="34" charset="0"/>
                <a:ea typeface="Times New Roman" panose="02020603050405020304" pitchFamily="18" charset="0"/>
                <a:cs typeface="Calibri" panose="020F0502020204030204" pitchFamily="34" charset="0"/>
              </a:rPr>
              <a:t>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lvl="1" algn="ctr">
              <a:spcBef>
                <a:spcPts val="600"/>
              </a:spcBef>
              <a:spcAft>
                <a:spcPts val="600"/>
              </a:spcAft>
            </a:pPr>
            <a:r>
              <a:rPr lang="en-US" sz="2400" b="1" i="1" dirty="0">
                <a:effectLst/>
                <a:latin typeface="Calibri" panose="020F0502020204030204" pitchFamily="34" charset="0"/>
                <a:ea typeface="Times New Roman" panose="02020603050405020304" pitchFamily="18" charset="0"/>
                <a:cs typeface="Calibri" panose="020F0502020204030204" pitchFamily="34" charset="0"/>
              </a:rPr>
              <a:t>Ai = 0</a:t>
            </a:r>
          </a:p>
          <a:p>
            <a:pPr lvl="1" algn="just">
              <a:spcBef>
                <a:spcPts val="600"/>
              </a:spcBef>
              <a:spcAft>
                <a:spcPts val="600"/>
              </a:spcAft>
            </a:pPr>
            <a:r>
              <a:rPr lang="en-US" sz="2400" i="1" dirty="0">
                <a:latin typeface="Calibri" panose="020F0502020204030204" pitchFamily="34" charset="0"/>
                <a:ea typeface="Times New Roman" panose="02020603050405020304" pitchFamily="18" charset="0"/>
                <a:cs typeface="Calibri" panose="020F0502020204030204" pitchFamily="34" charset="0"/>
              </a:rPr>
              <a:t>Where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b </a:t>
            </a:r>
            <a:r>
              <a:rPr lang="en-US" sz="2400" dirty="0">
                <a:effectLst/>
                <a:latin typeface="Calibri" panose="020F0502020204030204" pitchFamily="34" charset="0"/>
                <a:ea typeface="Times New Roman" panose="02020603050405020304" pitchFamily="18" charset="0"/>
                <a:cs typeface="Calibri" panose="020F0502020204030204" pitchFamily="34" charset="0"/>
              </a:rPr>
              <a:t>is the number of branches in the circuit,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0</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is the column vector of zeros</a:t>
            </a:r>
            <a:endParaRPr lang="en-US" sz="2400" i="1" dirty="0">
              <a:effectLst/>
              <a:latin typeface="Calibri" panose="020F0502020204030204" pitchFamily="34" charset="0"/>
              <a:ea typeface="Times New Roman" panose="020206030504050203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A9B83E1-3D56-47EE-95EA-9933ED6F21D6}"/>
                  </a:ext>
                </a:extLst>
              </p:cNvPr>
              <p:cNvSpPr txBox="1"/>
              <p:nvPr/>
            </p:nvSpPr>
            <p:spPr>
              <a:xfrm>
                <a:off x="457200" y="4484458"/>
                <a:ext cx="8417293" cy="1825436"/>
              </a:xfrm>
              <a:prstGeom prst="rect">
                <a:avLst/>
              </a:prstGeom>
              <a:noFill/>
              <a:ln w="28575">
                <a:solidFill>
                  <a:schemeClr val="tx1"/>
                </a:solidFill>
              </a:ln>
            </p:spPr>
            <p:txBody>
              <a:bodyPr wrap="square">
                <a:spAutoFit/>
              </a:bodyPr>
              <a:lstStyle/>
              <a:p>
                <a:pPr lvl="1" algn="just">
                  <a:lnSpc>
                    <a:spcPct val="150000"/>
                  </a:lnSpc>
                </a:pPr>
                <a:r>
                  <a:rPr lang="en-US" sz="2400" b="1" i="1" dirty="0">
                    <a:latin typeface="Times New Roman" panose="02020603050405020304" pitchFamily="18" charset="0"/>
                    <a:ea typeface="Times New Roman" panose="02020603050405020304" pitchFamily="18" charset="0"/>
                    <a:cs typeface="Calibri" panose="020F0502020204030204" pitchFamily="34" charset="0"/>
                  </a:rPr>
                  <a:t>Define the incidence matrix A</a:t>
                </a:r>
                <a:endParaRPr lang="en-US" sz="2400" b="1" i="1" dirty="0">
                  <a:latin typeface="Calibri" panose="020F0502020204030204" pitchFamily="34" charset="0"/>
                  <a:ea typeface="Times New Roman" panose="02020603050405020304" pitchFamily="18" charset="0"/>
                  <a:cs typeface="Calibri" panose="020F0502020204030204" pitchFamily="34" charset="0"/>
                </a:endParaRPr>
              </a:p>
              <a:p>
                <a:pPr lvl="1" algn="just"/>
                <a14:m>
                  <m:oMath xmlns:m="http://schemas.openxmlformats.org/officeDocument/2006/math">
                    <m:sSub>
                      <m:sSubPr>
                        <m:ctrlPr>
                          <a:rPr lang="en-US" sz="2400" b="0" i="1" smtClean="0">
                            <a:effectLst/>
                            <a:latin typeface="Cambria Math" panose="02040503050406030204" pitchFamily="18" charset="0"/>
                            <a:cs typeface="Calibri" panose="020F0502020204030204" pitchFamily="34" charset="0"/>
                          </a:rPr>
                        </m:ctrlPr>
                      </m:sSubPr>
                      <m:e>
                        <m:r>
                          <a:rPr lang="en-US" sz="2400" b="0" i="1" smtClean="0">
                            <a:effectLst/>
                            <a:latin typeface="Cambria Math" panose="02040503050406030204" pitchFamily="18" charset="0"/>
                            <a:cs typeface="Calibri" panose="020F0502020204030204" pitchFamily="34" charset="0"/>
                          </a:rPr>
                          <m:t>𝑎</m:t>
                        </m:r>
                      </m:e>
                      <m:sub>
                        <m:r>
                          <a:rPr lang="en-US" sz="2400" b="0" i="1" smtClean="0">
                            <a:effectLst/>
                            <a:latin typeface="Cambria Math" panose="02040503050406030204" pitchFamily="18" charset="0"/>
                            <a:cs typeface="Calibri" panose="020F0502020204030204" pitchFamily="34" charset="0"/>
                          </a:rPr>
                          <m:t>𝑖𝑗</m:t>
                        </m:r>
                      </m:sub>
                    </m:sSub>
                    <m:r>
                      <a:rPr lang="en-US" sz="2400" b="0" i="1" smtClean="0">
                        <a:effectLst/>
                        <a:latin typeface="Cambria Math" panose="02040503050406030204" pitchFamily="18" charset="0"/>
                        <a:cs typeface="Calibri" panose="020F0502020204030204" pitchFamily="34" charset="0"/>
                      </a:rPr>
                      <m:t>=</m:t>
                    </m:r>
                    <m:d>
                      <m:dPr>
                        <m:begChr m:val="{"/>
                        <m:endChr m:val=""/>
                        <m:ctrlPr>
                          <a:rPr lang="en-US" sz="2400" i="1" smtClean="0">
                            <a:effectLst/>
                            <a:latin typeface="Cambria Math" panose="02040503050406030204" pitchFamily="18" charset="0"/>
                            <a:cs typeface="Calibri" panose="020F0502020204030204" pitchFamily="34" charset="0"/>
                          </a:rPr>
                        </m:ctrlPr>
                      </m:dPr>
                      <m:e>
                        <m:eqArr>
                          <m:eqArrPr>
                            <m:ctrlPr>
                              <a:rPr lang="en-US" sz="2400" i="1">
                                <a:effectLst/>
                                <a:latin typeface="Cambria Math" panose="02040503050406030204" pitchFamily="18" charset="0"/>
                                <a:cs typeface="Calibri" panose="020F0502020204030204" pitchFamily="34" charset="0"/>
                              </a:rPr>
                            </m:ctrlPr>
                          </m:eqArrPr>
                          <m:e>
                            <m:r>
                              <a:rPr lang="en-US" sz="2400" i="1">
                                <a:effectLst/>
                                <a:latin typeface="Cambria Math" panose="02040503050406030204" pitchFamily="18" charset="0"/>
                                <a:ea typeface="PMingLiU" panose="02020500000000000000" pitchFamily="18" charset="-120"/>
                                <a:cs typeface="Calibri" panose="020F0502020204030204" pitchFamily="34" charset="0"/>
                              </a:rPr>
                              <m:t>+1   </m:t>
                            </m:r>
                            <m:r>
                              <a:rPr lang="en-US" sz="2400" i="1">
                                <a:effectLst/>
                                <a:latin typeface="Cambria Math" panose="02040503050406030204" pitchFamily="18" charset="0"/>
                                <a:ea typeface="PMingLiU" panose="02020500000000000000" pitchFamily="18" charset="-120"/>
                                <a:cs typeface="Calibri" panose="020F0502020204030204" pitchFamily="34" charset="0"/>
                              </a:rPr>
                              <m:t>𝑖𝑓</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𝑏𝑟𝑎𝑛𝑐h</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𝑗</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𝑙𝑒𝑎𝑣𝑒𝑠</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𝑛𝑜𝑑𝑒</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𝑖</m:t>
                            </m:r>
                          </m:e>
                          <m:e>
                            <m:r>
                              <a:rPr lang="en-US" sz="2400" i="1">
                                <a:effectLst/>
                                <a:latin typeface="Cambria Math" panose="02040503050406030204" pitchFamily="18" charset="0"/>
                                <a:ea typeface="PMingLiU" panose="02020500000000000000" pitchFamily="18" charset="-120"/>
                                <a:cs typeface="Calibri" panose="020F0502020204030204" pitchFamily="34" charset="0"/>
                              </a:rPr>
                              <m:t>−1   </m:t>
                            </m:r>
                            <m:r>
                              <a:rPr lang="en-US" sz="2400" i="1">
                                <a:effectLst/>
                                <a:latin typeface="Cambria Math" panose="02040503050406030204" pitchFamily="18" charset="0"/>
                                <a:ea typeface="PMingLiU" panose="02020500000000000000" pitchFamily="18" charset="-120"/>
                                <a:cs typeface="Calibri" panose="020F0502020204030204" pitchFamily="34" charset="0"/>
                              </a:rPr>
                              <m:t>𝑖𝑓</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𝑏𝑟𝑎𝑛𝑐h</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𝑗</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𝑒𝑛𝑡𝑒𝑟𝑠</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𝑛𝑜𝑑𝑒</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𝑖</m:t>
                            </m:r>
                          </m:e>
                          <m:e>
                            <m:r>
                              <a:rPr lang="en-US" sz="2400" i="1">
                                <a:effectLst/>
                                <a:latin typeface="Cambria Math" panose="02040503050406030204" pitchFamily="18" charset="0"/>
                                <a:ea typeface="PMingLiU" panose="02020500000000000000" pitchFamily="18" charset="-120"/>
                                <a:cs typeface="Calibri" panose="020F0502020204030204" pitchFamily="34" charset="0"/>
                              </a:rPr>
                              <m:t>   0   </m:t>
                            </m:r>
                            <m:r>
                              <a:rPr lang="en-US" sz="2400" i="1">
                                <a:effectLst/>
                                <a:latin typeface="Cambria Math" panose="02040503050406030204" pitchFamily="18" charset="0"/>
                                <a:ea typeface="PMingLiU" panose="02020500000000000000" pitchFamily="18" charset="-120"/>
                                <a:cs typeface="Calibri" panose="020F0502020204030204" pitchFamily="34" charset="0"/>
                              </a:rPr>
                              <m:t>𝑖𝑓</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𝑏𝑟𝑎𝑛𝑐h</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𝑗</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𝑖𝑠</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𝑛𝑜𝑡</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𝑖𝑛𝑐𝑖𝑑𝑒𝑛𝑡</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𝑎𝑡</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𝑛𝑜𝑑𝑒</m:t>
                            </m:r>
                            <m:r>
                              <a:rPr lang="en-US" sz="2400" i="1">
                                <a:effectLst/>
                                <a:latin typeface="Cambria Math" panose="02040503050406030204" pitchFamily="18" charset="0"/>
                                <a:ea typeface="PMingLiU" panose="02020500000000000000" pitchFamily="18" charset="-120"/>
                                <a:cs typeface="Calibri" panose="020F0502020204030204" pitchFamily="34" charset="0"/>
                              </a:rPr>
                              <m:t> </m:t>
                            </m:r>
                            <m:r>
                              <a:rPr lang="en-US" sz="2400" i="1">
                                <a:effectLst/>
                                <a:latin typeface="Cambria Math" panose="02040503050406030204" pitchFamily="18" charset="0"/>
                                <a:ea typeface="PMingLiU" panose="02020500000000000000" pitchFamily="18" charset="-120"/>
                                <a:cs typeface="Calibri" panose="020F0502020204030204" pitchFamily="34" charset="0"/>
                              </a:rPr>
                              <m:t>𝑖</m:t>
                            </m:r>
                          </m:e>
                        </m:eqArr>
                      </m:e>
                    </m:d>
                  </m:oMath>
                </a14:m>
                <a:r>
                  <a:rPr lang="en-US" sz="2400" dirty="0">
                    <a:effectLst/>
                    <a:latin typeface="Calibri" panose="020F0502020204030204" pitchFamily="34" charset="0"/>
                    <a:ea typeface="PMingLiU" panose="02020500000000000000" pitchFamily="18" charset="-120"/>
                  </a:rPr>
                  <a:t> </a:t>
                </a:r>
                <a:endParaRPr lang="en-US" sz="2400" b="1" i="1" dirty="0">
                  <a:effectLst/>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CA9B83E1-3D56-47EE-95EA-9933ED6F21D6}"/>
                  </a:ext>
                </a:extLst>
              </p:cNvPr>
              <p:cNvSpPr txBox="1">
                <a:spLocks noRot="1" noChangeAspect="1" noMove="1" noResize="1" noEditPoints="1" noAdjustHandles="1" noChangeArrowheads="1" noChangeShapeType="1" noTextEdit="1"/>
              </p:cNvSpPr>
              <p:nvPr/>
            </p:nvSpPr>
            <p:spPr>
              <a:xfrm>
                <a:off x="457200" y="4484458"/>
                <a:ext cx="8417293" cy="1825436"/>
              </a:xfrm>
              <a:prstGeom prst="rect">
                <a:avLst/>
              </a:prstGeom>
              <a:blipFill>
                <a:blip r:embed="rId3"/>
                <a:stretch>
                  <a:fillRect/>
                </a:stretch>
              </a:blipFill>
              <a:ln w="28575">
                <a:solidFill>
                  <a:schemeClr val="tx1"/>
                </a:solidFill>
              </a:ln>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D3AE9124-BFCC-422C-A8D6-D0C55F9ACFFE}"/>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51CEC167-7C82-400A-B8A6-B5D03C70939F}"/>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132C7D69-8983-45C3-A2FE-D37B3F01EACB}"/>
              </a:ext>
            </a:extLst>
          </p:cNvPr>
          <p:cNvSpPr>
            <a:spLocks noGrp="1"/>
          </p:cNvSpPr>
          <p:nvPr>
            <p:ph type="sldNum" idx="12"/>
          </p:nvPr>
        </p:nvSpPr>
        <p:spPr/>
        <p:txBody>
          <a:bodyPr/>
          <a:lstStyle/>
          <a:p>
            <a:fld id="{49F32A32-B0BA-4F3A-8066-D3EFFFC323CB}" type="slidenum">
              <a:rPr lang="en-US" smtClean="0"/>
              <a:pPr/>
              <a:t>2</a:t>
            </a:fld>
            <a:endParaRPr lang="en-US"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48613" cy="662021"/>
          </a:xfrm>
          <a:prstGeom prst="rect">
            <a:avLst/>
          </a:prstGeom>
        </p:spPr>
        <p:txBody>
          <a:bodyPr lIns="90000" tIns="46800" rIns="90000" bIns="46800" anchor="ctr"/>
          <a:lstStyle/>
          <a:p>
            <a:pPr algn="ctr">
              <a:lnSpc>
                <a:spcPct val="100000"/>
              </a:lnSpc>
            </a:pPr>
            <a:r>
              <a:rPr lang="en-US" sz="3200" dirty="0">
                <a:latin typeface="+mj-lt"/>
              </a:rPr>
              <a:t>Modified Generalized Method</a:t>
            </a:r>
            <a:endParaRPr dirty="0">
              <a:latin typeface="+mj-lt"/>
            </a:endParaRPr>
          </a:p>
        </p:txBody>
      </p:sp>
      <p:sp>
        <p:nvSpPr>
          <p:cNvPr id="9" name="TextBox 8"/>
          <p:cNvSpPr txBox="1"/>
          <p:nvPr/>
        </p:nvSpPr>
        <p:spPr>
          <a:xfrm>
            <a:off x="457200" y="1232027"/>
            <a:ext cx="8494295" cy="4985980"/>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400" b="1" dirty="0">
                <a:latin typeface="Calibri" panose="020F0502020204030204" pitchFamily="34" charset="0"/>
                <a:ea typeface="Times New Roman" panose="02020603050405020304" pitchFamily="18" charset="0"/>
                <a:cs typeface="Calibri" panose="020F0502020204030204" pitchFamily="34" charset="0"/>
              </a:rPr>
              <a:t>To analyze multi-source active networks using inter-reciprocity:</a:t>
            </a:r>
            <a:endParaRPr lang="en-US" sz="20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Draw the adjoint circuit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 setting the values of all previous independent sources to zero. Thus, voltage sources become short circuits, current sources open circuits.</a:t>
            </a: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Replace the original output signal with an independent source. If it is voltage, replace it with a current source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I </a:t>
            </a:r>
            <a:r>
              <a:rPr lang="en-US" sz="2400" dirty="0">
                <a:effectLst/>
                <a:latin typeface="Calibri" panose="020F0502020204030204" pitchFamily="34" charset="0"/>
                <a:ea typeface="Times New Roman" panose="02020603050405020304" pitchFamily="18" charset="0"/>
                <a:cs typeface="Calibri" panose="020F0502020204030204" pitchFamily="34" charset="0"/>
              </a:rPr>
              <a:t>; if it is a voltage source, with a voltage source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V</a:t>
            </a:r>
            <a:r>
              <a:rPr lang="en-US" sz="2400" dirty="0">
                <a:effectLst/>
                <a:latin typeface="Calibri" panose="020F0502020204030204" pitchFamily="34" charset="0"/>
                <a:ea typeface="Times New Roman" panose="02020603050405020304" pitchFamily="18" charset="0"/>
                <a:cs typeface="Calibri" panose="020F0502020204030204" pitchFamily="34" charset="0"/>
              </a:rPr>
              <a:t> (e.g., I = -1A, or V= 1V).</a:t>
            </a: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Analyze the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adjoint network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 The desired result for the output in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 </a:t>
            </a:r>
            <a:r>
              <a:rPr lang="en-US" sz="2400" dirty="0">
                <a:effectLst/>
                <a:latin typeface="Calibri" panose="020F0502020204030204" pitchFamily="34" charset="0"/>
                <a:ea typeface="Times New Roman" panose="02020603050405020304" pitchFamily="18" charset="0"/>
                <a:cs typeface="Calibri" panose="020F0502020204030204" pitchFamily="34" charset="0"/>
              </a:rPr>
              <a:t>will be the weighted sum of the independent source values in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dirty="0">
                <a:effectLst/>
                <a:latin typeface="Calibri" panose="020F0502020204030204" pitchFamily="34" charset="0"/>
                <a:ea typeface="Times New Roman" panose="02020603050405020304" pitchFamily="18" charset="0"/>
                <a:cs typeface="Calibri" panose="020F0502020204030204" pitchFamily="34" charset="0"/>
              </a:rPr>
              <a:t> with the weight of each current source the voltage across its zero valued replica, and that of each voltage source the current flowing across its short-circuit replica.</a:t>
            </a:r>
          </a:p>
        </p:txBody>
      </p:sp>
      <p:sp>
        <p:nvSpPr>
          <p:cNvPr id="5" name="Date Placeholder 4">
            <a:extLst>
              <a:ext uri="{FF2B5EF4-FFF2-40B4-BE49-F238E27FC236}">
                <a16:creationId xmlns:a16="http://schemas.microsoft.com/office/drawing/2014/main" id="{F149A65D-E39A-45E8-9659-8D7126E5220F}"/>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511C77A1-8498-4F76-923F-922E29A65FB1}"/>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EFEC72F2-87D9-4E89-9590-52964A8A7F2D}"/>
              </a:ext>
            </a:extLst>
          </p:cNvPr>
          <p:cNvSpPr>
            <a:spLocks noGrp="1"/>
          </p:cNvSpPr>
          <p:nvPr>
            <p:ph type="sldNum" idx="12"/>
          </p:nvPr>
        </p:nvSpPr>
        <p:spPr/>
        <p:txBody>
          <a:bodyPr/>
          <a:lstStyle/>
          <a:p>
            <a:fld id="{49F32A32-B0BA-4F3A-8066-D3EFFFC323CB}" type="slidenum">
              <a:rPr lang="en-US" smtClean="0"/>
              <a:pPr/>
              <a:t>20</a:t>
            </a:fld>
            <a:endParaRPr lang="en-US" dirty="0"/>
          </a:p>
        </p:txBody>
      </p:sp>
    </p:spTree>
    <p:extLst>
      <p:ext uri="{BB962C8B-B14F-4D97-AF65-F5344CB8AC3E}">
        <p14:creationId xmlns:p14="http://schemas.microsoft.com/office/powerpoint/2010/main" val="328265151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Applications of Inter-Reciprocity</a:t>
            </a:r>
            <a:endParaRPr dirty="0">
              <a:latin typeface="+mj-lt"/>
            </a:endParaRPr>
          </a:p>
        </p:txBody>
      </p:sp>
      <p:sp>
        <p:nvSpPr>
          <p:cNvPr id="9" name="TextBox 8"/>
          <p:cNvSpPr txBox="1"/>
          <p:nvPr/>
        </p:nvSpPr>
        <p:spPr>
          <a:xfrm>
            <a:off x="460895" y="1238913"/>
            <a:ext cx="8206825" cy="2539157"/>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Inter-reciprocity can also be used to efficiently obtain  the Thevenin equivalent of a linear circuit with multiple independent and dependent sources.</a:t>
            </a:r>
          </a:p>
          <a:p>
            <a:pPr marL="342900" indent="-342900" algn="just">
              <a:spcBef>
                <a:spcPts val="1200"/>
              </a:spcBef>
              <a:spcAft>
                <a:spcPts val="12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Obtain the output impedance Z of th</a:t>
            </a:r>
            <a:r>
              <a:rPr lang="en-US" sz="2400" dirty="0">
                <a:latin typeface="Times New Roman" panose="02020603050405020304" pitchFamily="18" charset="0"/>
                <a:ea typeface="Times New Roman" panose="02020603050405020304" pitchFamily="18" charset="0"/>
              </a:rPr>
              <a:t>e </a:t>
            </a:r>
            <a:r>
              <a:rPr lang="en-US" sz="2400" dirty="0">
                <a:effectLst/>
                <a:latin typeface="Times New Roman" panose="02020603050405020304" pitchFamily="18" charset="0"/>
                <a:ea typeface="Times New Roman" panose="02020603050405020304" pitchFamily="18" charset="0"/>
              </a:rPr>
              <a:t>network N by setting all independent sources to zero, and find the output voltage when th</a:t>
            </a:r>
            <a:r>
              <a:rPr lang="en-US" sz="2400" dirty="0">
                <a:latin typeface="Times New Roman" panose="02020603050405020304" pitchFamily="18" charset="0"/>
                <a:ea typeface="Times New Roman" panose="02020603050405020304" pitchFamily="18" charset="0"/>
              </a:rPr>
              <a:t>e output port is excited by a -1A current source.</a:t>
            </a:r>
          </a:p>
        </p:txBody>
      </p:sp>
      <p:pic>
        <p:nvPicPr>
          <p:cNvPr id="7" name="Picture 6">
            <a:extLst>
              <a:ext uri="{FF2B5EF4-FFF2-40B4-BE49-F238E27FC236}">
                <a16:creationId xmlns:a16="http://schemas.microsoft.com/office/drawing/2014/main" id="{7922BD3D-ADCA-4993-845A-F30584350DF5}"/>
              </a:ext>
            </a:extLst>
          </p:cNvPr>
          <p:cNvPicPr/>
          <p:nvPr/>
        </p:nvPicPr>
        <p:blipFill>
          <a:blip r:embed="rId3"/>
          <a:stretch>
            <a:fillRect/>
          </a:stretch>
        </p:blipFill>
        <p:spPr>
          <a:xfrm>
            <a:off x="1483282" y="3779487"/>
            <a:ext cx="2825115" cy="2679065"/>
          </a:xfrm>
          <a:prstGeom prst="rect">
            <a:avLst/>
          </a:prstGeom>
        </p:spPr>
      </p:pic>
      <p:pic>
        <p:nvPicPr>
          <p:cNvPr id="8" name="Picture 7">
            <a:extLst>
              <a:ext uri="{FF2B5EF4-FFF2-40B4-BE49-F238E27FC236}">
                <a16:creationId xmlns:a16="http://schemas.microsoft.com/office/drawing/2014/main" id="{CBB7AB7F-88CE-4A75-A39C-F458D371BAB1}"/>
              </a:ext>
            </a:extLst>
          </p:cNvPr>
          <p:cNvPicPr/>
          <p:nvPr/>
        </p:nvPicPr>
        <p:blipFill>
          <a:blip r:embed="rId4"/>
          <a:stretch>
            <a:fillRect/>
          </a:stretch>
        </p:blipFill>
        <p:spPr>
          <a:xfrm>
            <a:off x="5214939" y="3778070"/>
            <a:ext cx="2706370" cy="2697480"/>
          </a:xfrm>
          <a:prstGeom prst="rect">
            <a:avLst/>
          </a:prstGeom>
        </p:spPr>
      </p:pic>
      <p:sp>
        <p:nvSpPr>
          <p:cNvPr id="5" name="Date Placeholder 4">
            <a:extLst>
              <a:ext uri="{FF2B5EF4-FFF2-40B4-BE49-F238E27FC236}">
                <a16:creationId xmlns:a16="http://schemas.microsoft.com/office/drawing/2014/main" id="{5DD89FB3-731F-42F5-A66A-DFD61EB63586}"/>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50A7BD78-470E-48D4-B01B-5ED228775EB9}"/>
              </a:ext>
            </a:extLst>
          </p:cNvPr>
          <p:cNvSpPr>
            <a:spLocks noGrp="1"/>
          </p:cNvSpPr>
          <p:nvPr>
            <p:ph type="ftr" idx="11"/>
          </p:nvPr>
        </p:nvSpPr>
        <p:spPr/>
        <p:txBody>
          <a:bodyPr/>
          <a:lstStyle/>
          <a:p>
            <a:r>
              <a:rPr lang="en-US" b="1"/>
              <a:t>Reciprocity and Inter-reciprocity</a:t>
            </a:r>
            <a:endParaRPr lang="en-US" b="1" dirty="0"/>
          </a:p>
        </p:txBody>
      </p:sp>
      <p:sp>
        <p:nvSpPr>
          <p:cNvPr id="10" name="Slide Number Placeholder 9">
            <a:extLst>
              <a:ext uri="{FF2B5EF4-FFF2-40B4-BE49-F238E27FC236}">
                <a16:creationId xmlns:a16="http://schemas.microsoft.com/office/drawing/2014/main" id="{5DAF6DE7-5C17-4FB6-818F-B9EBDE4193A2}"/>
              </a:ext>
            </a:extLst>
          </p:cNvPr>
          <p:cNvSpPr>
            <a:spLocks noGrp="1"/>
          </p:cNvSpPr>
          <p:nvPr>
            <p:ph type="sldNum" idx="12"/>
          </p:nvPr>
        </p:nvSpPr>
        <p:spPr/>
        <p:txBody>
          <a:bodyPr/>
          <a:lstStyle/>
          <a:p>
            <a:fld id="{49F32A32-B0BA-4F3A-8066-D3EFFFC323CB}" type="slidenum">
              <a:rPr lang="en-US" smtClean="0"/>
              <a:pPr/>
              <a:t>21</a:t>
            </a:fld>
            <a:endParaRPr lang="en-US" dirty="0"/>
          </a:p>
        </p:txBody>
      </p:sp>
    </p:spTree>
    <p:extLst>
      <p:ext uri="{BB962C8B-B14F-4D97-AF65-F5344CB8AC3E}">
        <p14:creationId xmlns:p14="http://schemas.microsoft.com/office/powerpoint/2010/main" val="118615681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Applications of Inter-Reciprocity</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460895" y="1238913"/>
                <a:ext cx="8206825" cy="2631490"/>
              </a:xfrm>
              <a:prstGeom prst="rect">
                <a:avLst/>
              </a:prstGeom>
              <a:noFill/>
            </p:spPr>
            <p:txBody>
              <a:bodyPr wrap="square" rtlCol="0">
                <a:spAutoFit/>
              </a:bodyPr>
              <a:lstStyle/>
              <a:p>
                <a:pPr marL="342900" indent="-342900" algn="just">
                  <a:spcBef>
                    <a:spcPts val="1200"/>
                  </a:spcBef>
                  <a:spcAft>
                    <a:spcPts val="12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By inter-reciprocity, we have</a:t>
                </a:r>
              </a:p>
              <a:p>
                <a:pPr algn="just">
                  <a:spcBef>
                    <a:spcPts val="600"/>
                  </a:spcBef>
                  <a:spcAft>
                    <a:spcPts val="600"/>
                  </a:spcAft>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𝑜</m:t>
                          </m:r>
                        </m:sub>
                        <m: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up>
                      </m:sSubSup>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𝑜</m:t>
                          </m:r>
                        </m:sub>
                      </m:sSub>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Sup>
                        <m:sSubSupPr>
                          <m:ctrlPr>
                            <a:rPr lang="en-US" sz="2400"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𝑖</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𝑜</m:t>
                          </m:r>
                        </m:sub>
                        <m: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up>
                      </m:sSubSup>
                      <m:sSub>
                        <m:sSub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𝑜</m:t>
                          </m:r>
                        </m:sub>
                      </m:sSub>
                    </m:oMath>
                  </m:oMathPara>
                </a14:m>
                <a:endParaRPr lang="en-US" sz="2400" dirty="0">
                  <a:effectLst/>
                  <a:latin typeface="Times New Roman" panose="02020603050405020304" pitchFamily="18" charset="0"/>
                  <a:ea typeface="Times New Roman" panose="02020603050405020304" pitchFamily="18" charset="0"/>
                </a:endParaRPr>
              </a:p>
              <a:p>
                <a:pPr marL="342900" indent="-342900" algn="just">
                  <a:spcBef>
                    <a:spcPts val="1200"/>
                  </a:spcBef>
                  <a:spcAft>
                    <a:spcPts val="12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Hence, the impedance in the Thevenin model numerically equals the output voltage of N’</a:t>
                </a:r>
              </a:p>
              <a:p>
                <a:pPr algn="just">
                  <a:spcBef>
                    <a:spcPts val="1200"/>
                  </a:spcBef>
                  <a:spcAft>
                    <a:spcPts val="1200"/>
                  </a:spcAft>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Times New Roman" panose="02020603050405020304" pitchFamily="18" charset="0"/>
                          <a:cs typeface="Calibri" panose="020F0502020204030204" pitchFamily="34" charset="0"/>
                        </a:rPr>
                        <m:t>𝑍</m:t>
                      </m:r>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p>
                        <m:sSupPr>
                          <m:ctrlPr>
                            <a:rPr lang="en-US" sz="2400" b="0" i="1" smtClean="0">
                              <a:latin typeface="Cambria Math" panose="02040503050406030204" pitchFamily="18" charset="0"/>
                              <a:ea typeface="Times New Roman" panose="02020603050405020304" pitchFamily="18" charset="0"/>
                              <a:cs typeface="Calibri" panose="020F0502020204030204" pitchFamily="34" charset="0"/>
                            </a:rPr>
                          </m:ctrlPr>
                        </m:sSup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𝑍</m:t>
                          </m:r>
                        </m:e>
                        <m: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up>
                      </m:s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SubSup>
                        <m:sSubSupPr>
                          <m:ctrlPr>
                            <a:rPr lang="en-US" sz="2400" i="1"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0" i="1"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smtClean="0">
                              <a:latin typeface="Cambria Math" panose="02040503050406030204" pitchFamily="18" charset="0"/>
                              <a:ea typeface="Times New Roman" panose="02020603050405020304" pitchFamily="18" charset="0"/>
                              <a:cs typeface="Calibri" panose="020F0502020204030204" pitchFamily="34" charset="0"/>
                            </a:rPr>
                            <m:t>𝑜</m:t>
                          </m:r>
                        </m:sub>
                        <m:sup>
                          <m:r>
                            <a:rPr lang="en-US" sz="2400" b="0" i="1" smtClean="0">
                              <a:latin typeface="Cambria Math" panose="02040503050406030204" pitchFamily="18" charset="0"/>
                              <a:ea typeface="Times New Roman" panose="02020603050405020304" pitchFamily="18" charset="0"/>
                              <a:cs typeface="Calibri" panose="020F0502020204030204" pitchFamily="34" charset="0"/>
                            </a:rPr>
                            <m:t>′</m:t>
                          </m:r>
                        </m:sup>
                      </m:sSubSup>
                    </m:oMath>
                  </m:oMathPara>
                </a14:m>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60895" y="1238913"/>
                <a:ext cx="8206825" cy="2631490"/>
              </a:xfrm>
              <a:prstGeom prst="rect">
                <a:avLst/>
              </a:prstGeom>
              <a:blipFill>
                <a:blip r:embed="rId3"/>
                <a:stretch>
                  <a:fillRect l="-1040" t="-1852" r="-1114"/>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E18306E-746B-4264-9430-54DF976179E3}"/>
              </a:ext>
            </a:extLst>
          </p:cNvPr>
          <p:cNvPicPr/>
          <p:nvPr/>
        </p:nvPicPr>
        <p:blipFill>
          <a:blip r:embed="rId4"/>
          <a:stretch>
            <a:fillRect/>
          </a:stretch>
        </p:blipFill>
        <p:spPr>
          <a:xfrm>
            <a:off x="1483282" y="3779487"/>
            <a:ext cx="2825115" cy="2679065"/>
          </a:xfrm>
          <a:prstGeom prst="rect">
            <a:avLst/>
          </a:prstGeom>
        </p:spPr>
      </p:pic>
      <p:pic>
        <p:nvPicPr>
          <p:cNvPr id="8" name="Picture 7">
            <a:extLst>
              <a:ext uri="{FF2B5EF4-FFF2-40B4-BE49-F238E27FC236}">
                <a16:creationId xmlns:a16="http://schemas.microsoft.com/office/drawing/2014/main" id="{7E16EF9C-52EF-4519-9CBF-D2A5F870B6C5}"/>
              </a:ext>
            </a:extLst>
          </p:cNvPr>
          <p:cNvPicPr/>
          <p:nvPr/>
        </p:nvPicPr>
        <p:blipFill>
          <a:blip r:embed="rId5"/>
          <a:stretch>
            <a:fillRect/>
          </a:stretch>
        </p:blipFill>
        <p:spPr>
          <a:xfrm>
            <a:off x="5214939" y="3778070"/>
            <a:ext cx="2706370" cy="2697480"/>
          </a:xfrm>
          <a:prstGeom prst="rect">
            <a:avLst/>
          </a:prstGeom>
        </p:spPr>
      </p:pic>
      <p:sp>
        <p:nvSpPr>
          <p:cNvPr id="5" name="Date Placeholder 4">
            <a:extLst>
              <a:ext uri="{FF2B5EF4-FFF2-40B4-BE49-F238E27FC236}">
                <a16:creationId xmlns:a16="http://schemas.microsoft.com/office/drawing/2014/main" id="{D4EED56A-159D-4510-A6E6-118540D6E519}"/>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F1D53045-5A9E-4D4A-A982-5C6BFA63B612}"/>
              </a:ext>
            </a:extLst>
          </p:cNvPr>
          <p:cNvSpPr>
            <a:spLocks noGrp="1"/>
          </p:cNvSpPr>
          <p:nvPr>
            <p:ph type="ftr" idx="11"/>
          </p:nvPr>
        </p:nvSpPr>
        <p:spPr/>
        <p:txBody>
          <a:bodyPr/>
          <a:lstStyle/>
          <a:p>
            <a:r>
              <a:rPr lang="en-US" b="1"/>
              <a:t>Reciprocity and Inter-reciprocity</a:t>
            </a:r>
            <a:endParaRPr lang="en-US" b="1" dirty="0"/>
          </a:p>
        </p:txBody>
      </p:sp>
      <p:sp>
        <p:nvSpPr>
          <p:cNvPr id="10" name="Slide Number Placeholder 9">
            <a:extLst>
              <a:ext uri="{FF2B5EF4-FFF2-40B4-BE49-F238E27FC236}">
                <a16:creationId xmlns:a16="http://schemas.microsoft.com/office/drawing/2014/main" id="{1A1966B5-8317-4885-9FEF-92CD6149305F}"/>
              </a:ext>
            </a:extLst>
          </p:cNvPr>
          <p:cNvSpPr>
            <a:spLocks noGrp="1"/>
          </p:cNvSpPr>
          <p:nvPr>
            <p:ph type="sldNum" idx="12"/>
          </p:nvPr>
        </p:nvSpPr>
        <p:spPr/>
        <p:txBody>
          <a:bodyPr/>
          <a:lstStyle/>
          <a:p>
            <a:fld id="{49F32A32-B0BA-4F3A-8066-D3EFFFC323CB}" type="slidenum">
              <a:rPr lang="en-US" smtClean="0"/>
              <a:pPr/>
              <a:t>22</a:t>
            </a:fld>
            <a:endParaRPr lang="en-US" dirty="0"/>
          </a:p>
        </p:txBody>
      </p:sp>
    </p:spTree>
    <p:extLst>
      <p:ext uri="{BB962C8B-B14F-4D97-AF65-F5344CB8AC3E}">
        <p14:creationId xmlns:p14="http://schemas.microsoft.com/office/powerpoint/2010/main" val="7076893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02004B-3466-4258-83F1-FCB0B5E2BD98}"/>
              </a:ext>
            </a:extLst>
          </p:cNvPr>
          <p:cNvPicPr/>
          <p:nvPr/>
        </p:nvPicPr>
        <p:blipFill>
          <a:blip r:embed="rId3"/>
          <a:stretch>
            <a:fillRect/>
          </a:stretch>
        </p:blipFill>
        <p:spPr>
          <a:xfrm>
            <a:off x="1130550" y="3876623"/>
            <a:ext cx="5437574" cy="2560320"/>
          </a:xfrm>
          <a:prstGeom prst="rect">
            <a:avLst/>
          </a:prstGeom>
        </p:spPr>
      </p:pic>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Noise Analysis Using Inter-Reciprocity</a:t>
            </a:r>
            <a:endParaRPr dirty="0">
              <a:latin typeface="+mj-lt"/>
            </a:endParaRPr>
          </a:p>
        </p:txBody>
      </p:sp>
      <p:sp>
        <p:nvSpPr>
          <p:cNvPr id="9" name="TextBox 8"/>
          <p:cNvSpPr txBox="1"/>
          <p:nvPr/>
        </p:nvSpPr>
        <p:spPr>
          <a:xfrm>
            <a:off x="460895" y="1238913"/>
            <a:ext cx="8206825" cy="2616101"/>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Every transistor in CMOS </a:t>
            </a:r>
            <a:r>
              <a:rPr lang="en-US" sz="2400" dirty="0">
                <a:latin typeface="Times New Roman" panose="02020603050405020304" pitchFamily="18" charset="0"/>
                <a:ea typeface="Times New Roman" panose="02020603050405020304" pitchFamily="18" charset="0"/>
              </a:rPr>
              <a:t>IC is affected by thermal noise (random motion of the channel charge carriers) and by flicker noise or 1/f noise (trapping and releasing of charge carriers).</a:t>
            </a:r>
            <a:endParaRPr lang="en-US" sz="2400" dirty="0">
              <a:effectLst/>
              <a:latin typeface="Times New Roman" panose="02020603050405020304" pitchFamily="18" charset="0"/>
              <a:ea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This noise effect can be modeled by a single independent noise voltage source at the gate of the device.</a:t>
            </a: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Inter-reciprocity can be applied to find the output noise.</a:t>
            </a:r>
          </a:p>
        </p:txBody>
      </p:sp>
      <p:sp>
        <p:nvSpPr>
          <p:cNvPr id="5" name="Date Placeholder 4">
            <a:extLst>
              <a:ext uri="{FF2B5EF4-FFF2-40B4-BE49-F238E27FC236}">
                <a16:creationId xmlns:a16="http://schemas.microsoft.com/office/drawing/2014/main" id="{8BFCD97F-1EF1-421B-A193-78B9DB06AA52}"/>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AB354287-1597-4D84-84D8-3CB3E6A0A4CE}"/>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BF6E34B3-D9B0-4DC7-811C-8376526E3B15}"/>
              </a:ext>
            </a:extLst>
          </p:cNvPr>
          <p:cNvSpPr>
            <a:spLocks noGrp="1"/>
          </p:cNvSpPr>
          <p:nvPr>
            <p:ph type="sldNum" idx="12"/>
          </p:nvPr>
        </p:nvSpPr>
        <p:spPr/>
        <p:txBody>
          <a:bodyPr/>
          <a:lstStyle/>
          <a:p>
            <a:fld id="{49F32A32-B0BA-4F3A-8066-D3EFFFC323CB}" type="slidenum">
              <a:rPr lang="en-US" smtClean="0"/>
              <a:pPr/>
              <a:t>23</a:t>
            </a:fld>
            <a:endParaRPr lang="en-US" dirty="0"/>
          </a:p>
        </p:txBody>
      </p:sp>
    </p:spTree>
    <p:extLst>
      <p:ext uri="{BB962C8B-B14F-4D97-AF65-F5344CB8AC3E}">
        <p14:creationId xmlns:p14="http://schemas.microsoft.com/office/powerpoint/2010/main" val="115459963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Noise Analysis Using Inter-Reciprocity</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460895" y="1238913"/>
                <a:ext cx="8413598" cy="2092881"/>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Model each transistor with a transconductance </a:t>
                </a:r>
                <a14:m>
                  <m:oMath xmlns:m="http://schemas.openxmlformats.org/officeDocument/2006/math">
                    <m:sSub>
                      <m:sSub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𝑔</m:t>
                        </m:r>
                      </m:e>
                      <m:sub>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𝑚</m:t>
                        </m:r>
                      </m:sub>
                    </m:sSub>
                  </m:oMath>
                </a14:m>
                <a:r>
                  <a:rPr lang="en-US" sz="2400" dirty="0">
                    <a:latin typeface="Calibri" panose="020F0502020204030204" pitchFamily="34" charset="0"/>
                    <a:ea typeface="Times New Roman" panose="02020603050405020304" pitchFamily="18" charset="0"/>
                    <a:cs typeface="Calibri" panose="020F0502020204030204" pitchFamily="34" charset="0"/>
                  </a:rPr>
                  <a:t> and drain-to-source conductance</a:t>
                </a:r>
                <a:r>
                  <a:rPr lang="en-US" sz="2400" dirty="0">
                    <a:ea typeface="Times New Roman" panose="02020603050405020304" pitchFamily="18" charset="0"/>
                    <a:cs typeface="Calibri" panose="020F0502020204030204" pitchFamily="34" charset="0"/>
                  </a:rPr>
                  <a:t> </a:t>
                </a:r>
                <a14:m>
                  <m:oMath xmlns:m="http://schemas.openxmlformats.org/officeDocument/2006/math">
                    <m:sSub>
                      <m:sSubPr>
                        <m:ctrlPr>
                          <a:rPr lang="en-US" sz="2400" i="1" dirty="0">
                            <a:latin typeface="Cambria Math" panose="02040503050406030204" pitchFamily="18" charset="0"/>
                            <a:ea typeface="Times New Roman" panose="02020603050405020304" pitchFamily="18" charset="0"/>
                            <a:cs typeface="Calibri" panose="020F0502020204030204" pitchFamily="34" charset="0"/>
                          </a:rPr>
                        </m:ctrlPr>
                      </m:sSubPr>
                      <m:e>
                        <m:r>
                          <a:rPr lang="en-US" sz="2400" i="1" dirty="0">
                            <a:latin typeface="Cambria Math" panose="02040503050406030204" pitchFamily="18" charset="0"/>
                            <a:ea typeface="Times New Roman" panose="02020603050405020304" pitchFamily="18" charset="0"/>
                            <a:cs typeface="Calibri" panose="020F0502020204030204" pitchFamily="34" charset="0"/>
                          </a:rPr>
                          <m:t>𝑔</m:t>
                        </m:r>
                      </m:e>
                      <m:sub>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𝑑𝑠</m:t>
                        </m:r>
                      </m:sub>
                    </m:sSub>
                  </m:oMath>
                </a14:m>
                <a:r>
                  <a:rPr lang="en-US" sz="2400" dirty="0">
                    <a:latin typeface="Calibri" panose="020F0502020204030204" pitchFamily="34" charset="0"/>
                    <a:ea typeface="Times New Roman" panose="02020603050405020304" pitchFamily="18" charset="0"/>
                    <a:cs typeface="Calibri" panose="020F0502020204030204" pitchFamily="34" charset="0"/>
                  </a:rPr>
                  <a:t>.</a:t>
                </a:r>
              </a:p>
              <a:p>
                <a:pPr marL="342900" indent="-342900" algn="jus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In the adjoint network, the transconductance is turned around.</a:t>
                </a: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Using inter-reciprocity, the contribution of the noise voltage </a:t>
                </a:r>
                <a14:m>
                  <m:oMath xmlns:m="http://schemas.openxmlformats.org/officeDocument/2006/math">
                    <m:sSub>
                      <m:sSub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𝑛</m:t>
                        </m:r>
                      </m:sub>
                    </m:sSub>
                  </m:oMath>
                </a14:m>
                <a:r>
                  <a:rPr lang="en-US" sz="2400" dirty="0">
                    <a:latin typeface="Calibri" panose="020F0502020204030204" pitchFamily="34" charset="0"/>
                    <a:ea typeface="Times New Roman" panose="02020603050405020304" pitchFamily="18" charset="0"/>
                    <a:cs typeface="Calibri" panose="020F0502020204030204" pitchFamily="34" charset="0"/>
                  </a:rPr>
                  <a:t> to the output noise power will be</a:t>
                </a:r>
              </a:p>
            </p:txBody>
          </p:sp>
        </mc:Choice>
        <mc:Fallback xmlns="">
          <p:sp>
            <p:nvSpPr>
              <p:cNvPr id="9" name="TextBox 8"/>
              <p:cNvSpPr txBox="1">
                <a:spLocks noRot="1" noChangeAspect="1" noMove="1" noResize="1" noEditPoints="1" noAdjustHandles="1" noChangeArrowheads="1" noChangeShapeType="1" noTextEdit="1"/>
              </p:cNvSpPr>
              <p:nvPr/>
            </p:nvSpPr>
            <p:spPr>
              <a:xfrm>
                <a:off x="460895" y="1238913"/>
                <a:ext cx="8413598" cy="2092881"/>
              </a:xfrm>
              <a:prstGeom prst="rect">
                <a:avLst/>
              </a:prstGeom>
              <a:blipFill>
                <a:blip r:embed="rId3"/>
                <a:stretch>
                  <a:fillRect l="-1014" t="-2326" r="-1087" b="-5523"/>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D9C34DDF-C9C8-4350-8F31-A60B0017ADB0}"/>
              </a:ext>
            </a:extLst>
          </p:cNvPr>
          <p:cNvPicPr/>
          <p:nvPr/>
        </p:nvPicPr>
        <p:blipFill>
          <a:blip r:embed="rId4"/>
          <a:stretch>
            <a:fillRect/>
          </a:stretch>
        </p:blipFill>
        <p:spPr>
          <a:xfrm>
            <a:off x="1812538" y="3504375"/>
            <a:ext cx="4928235" cy="298958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282189B-289B-4E47-A665-B207D46EE8F3}"/>
                  </a:ext>
                </a:extLst>
              </p:cNvPr>
              <p:cNvSpPr txBox="1"/>
              <p:nvPr/>
            </p:nvSpPr>
            <p:spPr>
              <a:xfrm>
                <a:off x="4825672" y="2847234"/>
                <a:ext cx="3484904" cy="543610"/>
              </a:xfrm>
              <a:prstGeom prst="rect">
                <a:avLst/>
              </a:prstGeom>
              <a:noFill/>
            </p:spPr>
            <p:txBody>
              <a:bodyPr wrap="square">
                <a:spAutoFit/>
              </a:bodyPr>
              <a:lstStyle/>
              <a:p>
                <a:pPr algn="just">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pPr>
                        <m:e>
                          <m:d>
                            <m:d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dPr>
                            <m:e>
                              <m:sSubSup>
                                <m:sSubSup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𝑗</m:t>
                                  </m:r>
                                </m:e>
                                <m:sub>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𝑛</m:t>
                                  </m:r>
                                </m:sub>
                                <m:sup>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m:t>
                                  </m:r>
                                </m:sup>
                              </m:sSubSup>
                            </m:e>
                          </m:d>
                        </m:e>
                        <m:sup>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2</m:t>
                          </m:r>
                        </m:sup>
                      </m:sSup>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m:t>
                      </m:r>
                      <m:sSup>
                        <m:sSup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pPr>
                        <m:e>
                          <m:d>
                            <m:d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dPr>
                            <m:e>
                              <m:sSub>
                                <m:sSub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𝑔</m:t>
                                  </m:r>
                                </m:e>
                                <m:sub>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𝑚</m:t>
                                  </m:r>
                                </m:sub>
                              </m:sSub>
                              <m:sSubSup>
                                <m:sSubSup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𝑑𝑠</m:t>
                                  </m:r>
                                </m:sub>
                                <m:sup>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m:t>
                                  </m:r>
                                </m:sup>
                              </m:sSubSup>
                            </m:e>
                          </m:d>
                        </m:e>
                        <m:sup>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2</m:t>
                          </m:r>
                        </m:sup>
                      </m:sSup>
                      <m:sSubSup>
                        <m:sSubSup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bSupPr>
                        <m:e>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𝑛</m:t>
                          </m:r>
                        </m:sub>
                        <m:sup>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2</m:t>
                          </m:r>
                        </m:sup>
                      </m:sSubSup>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  .</m:t>
                      </m:r>
                    </m:oMath>
                  </m:oMathPara>
                </a14:m>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11" name="TextBox 10">
                <a:extLst>
                  <a:ext uri="{FF2B5EF4-FFF2-40B4-BE49-F238E27FC236}">
                    <a16:creationId xmlns:a16="http://schemas.microsoft.com/office/drawing/2014/main" id="{A282189B-289B-4E47-A665-B207D46EE8F3}"/>
                  </a:ext>
                </a:extLst>
              </p:cNvPr>
              <p:cNvSpPr txBox="1">
                <a:spLocks noRot="1" noChangeAspect="1" noMove="1" noResize="1" noEditPoints="1" noAdjustHandles="1" noChangeArrowheads="1" noChangeShapeType="1" noTextEdit="1"/>
              </p:cNvSpPr>
              <p:nvPr/>
            </p:nvSpPr>
            <p:spPr>
              <a:xfrm>
                <a:off x="4825672" y="2847234"/>
                <a:ext cx="3484904" cy="543610"/>
              </a:xfrm>
              <a:prstGeom prst="rect">
                <a:avLst/>
              </a:prstGeom>
              <a:blipFill>
                <a:blip r:embed="rId5"/>
                <a:stretch>
                  <a:fillRect/>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BC81BAD1-B6F6-4ED5-91D0-295B97935283}"/>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E571BF01-D3B3-4697-BB0F-821F66281B0B}"/>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1092328B-B0E0-4ECD-81CB-7E3D138DFDC8}"/>
              </a:ext>
            </a:extLst>
          </p:cNvPr>
          <p:cNvSpPr>
            <a:spLocks noGrp="1"/>
          </p:cNvSpPr>
          <p:nvPr>
            <p:ph type="sldNum" idx="12"/>
          </p:nvPr>
        </p:nvSpPr>
        <p:spPr/>
        <p:txBody>
          <a:bodyPr/>
          <a:lstStyle/>
          <a:p>
            <a:fld id="{49F32A32-B0BA-4F3A-8066-D3EFFFC323CB}" type="slidenum">
              <a:rPr lang="en-US" smtClean="0"/>
              <a:pPr/>
              <a:t>24</a:t>
            </a:fld>
            <a:endParaRPr lang="en-US" dirty="0"/>
          </a:p>
        </p:txBody>
      </p:sp>
    </p:spTree>
    <p:extLst>
      <p:ext uri="{BB962C8B-B14F-4D97-AF65-F5344CB8AC3E}">
        <p14:creationId xmlns:p14="http://schemas.microsoft.com/office/powerpoint/2010/main" val="418796676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783172" y="327258"/>
            <a:ext cx="8206826" cy="662021"/>
          </a:xfrm>
          <a:prstGeom prst="rect">
            <a:avLst/>
          </a:prstGeom>
        </p:spPr>
        <p:txBody>
          <a:bodyPr lIns="90000" tIns="46800" rIns="90000" bIns="46800" anchor="ctr"/>
          <a:lstStyle/>
          <a:p>
            <a:pPr algn="ctr">
              <a:lnSpc>
                <a:spcPct val="100000"/>
              </a:lnSpc>
            </a:pPr>
            <a:r>
              <a:rPr lang="en-US" sz="3200" dirty="0">
                <a:latin typeface="+mj-lt"/>
              </a:rPr>
              <a:t>Sensitivity Analysis Using Inter-Reciprocity</a:t>
            </a:r>
            <a:endParaRPr dirty="0">
              <a:latin typeface="+mj-lt"/>
            </a:endParaRPr>
          </a:p>
        </p:txBody>
      </p:sp>
      <mc:AlternateContent xmlns:mc="http://schemas.openxmlformats.org/markup-compatibility/2006">
        <mc:Choice xmlns:a14="http://schemas.microsoft.com/office/drawing/2010/main" Requires="a14">
          <p:sp>
            <p:nvSpPr>
              <p:cNvPr id="9" name="TextBox 8"/>
              <p:cNvSpPr txBox="1"/>
              <p:nvPr/>
            </p:nvSpPr>
            <p:spPr>
              <a:xfrm>
                <a:off x="460895" y="1238913"/>
                <a:ext cx="8206825" cy="5536003"/>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The values of the circuit components will deviate from their theoretical ones when implementing circuits.</a:t>
                </a: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The adjoint network is an efficient way to calculate the sensitivities of the key performance parameters, as suggested by Director and Rohrer [4][5].</a:t>
                </a: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Assume a two-port containing resistors and VCCSs with all component values having a small error, changing </a:t>
                </a:r>
                <a14:m>
                  <m:oMath xmlns:m="http://schemas.openxmlformats.org/officeDocument/2006/math">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𝑮</m:t>
                    </m:r>
                  </m:oMath>
                </a14:m>
                <a:r>
                  <a:rPr lang="en-US" sz="2400" dirty="0">
                    <a:latin typeface="Calibri" panose="020F0502020204030204" pitchFamily="34" charset="0"/>
                    <a:ea typeface="Times New Roman" panose="02020603050405020304" pitchFamily="18" charset="0"/>
                    <a:cs typeface="Calibri" panose="020F0502020204030204" pitchFamily="34" charset="0"/>
                  </a:rPr>
                  <a:t> to </a:t>
                </a:r>
                <a14:m>
                  <m:oMath xmlns:m="http://schemas.openxmlformats.org/officeDocument/2006/math">
                    <m:r>
                      <a:rPr lang="en-US" sz="2400" b="1" i="1" dirty="0">
                        <a:latin typeface="Cambria Math" panose="02040503050406030204" pitchFamily="18" charset="0"/>
                        <a:ea typeface="Times New Roman" panose="02020603050405020304" pitchFamily="18" charset="0"/>
                        <a:cs typeface="Calibri" panose="020F0502020204030204" pitchFamily="34" charset="0"/>
                      </a:rPr>
                      <m:t>𝑮</m:t>
                    </m:r>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m:t>
                    </m:r>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𝜟</m:t>
                    </m:r>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𝑮</m:t>
                    </m:r>
                  </m:oMath>
                </a14:m>
                <a:r>
                  <a:rPr lang="en-US" sz="2400" i="1" dirty="0">
                    <a:latin typeface="Calibri" panose="020F0502020204030204" pitchFamily="34" charset="0"/>
                    <a:ea typeface="Times New Roman" panose="02020603050405020304" pitchFamily="18" charset="0"/>
                    <a:cs typeface="Calibri" panose="020F0502020204030204" pitchFamily="34" charset="0"/>
                  </a:rPr>
                  <a:t>.</a:t>
                </a:r>
              </a:p>
              <a:p>
                <a:pPr marL="342900" indent="-342900" algn="just">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Using the adjoint network </a:t>
                </a:r>
                <a14:m>
                  <m:oMath xmlns:m="http://schemas.openxmlformats.org/officeDocument/2006/math">
                    <m:sSup>
                      <m:sSupPr>
                        <m:ctrlPr>
                          <a:rPr lang="en-US" sz="2400" b="1" i="1" dirty="0" smtClean="0">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𝑵</m:t>
                        </m:r>
                      </m:e>
                      <m:sup>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m:t>
                        </m:r>
                      </m:sup>
                    </m:sSup>
                  </m:oMath>
                </a14:m>
                <a:r>
                  <a:rPr lang="en-US" sz="2400" dirty="0">
                    <a:latin typeface="Calibri" panose="020F0502020204030204" pitchFamily="34" charset="0"/>
                    <a:ea typeface="Times New Roman" panose="02020603050405020304" pitchFamily="18" charset="0"/>
                    <a:cs typeface="Calibri" panose="020F0502020204030204" pitchFamily="34" charset="0"/>
                  </a:rPr>
                  <a:t> with its transconductance matrix </a:t>
                </a:r>
                <a14:m>
                  <m:oMath xmlns:m="http://schemas.openxmlformats.org/officeDocument/2006/math">
                    <m:sSup>
                      <m:sSupPr>
                        <m:ctrlPr>
                          <a:rPr lang="en-US" sz="2400" b="1" i="1" dirty="0" smtClean="0">
                            <a:latin typeface="Cambria Math" panose="02040503050406030204" pitchFamily="18" charset="0"/>
                            <a:ea typeface="Times New Roman" panose="02020603050405020304" pitchFamily="18" charset="0"/>
                            <a:cs typeface="Calibri" panose="020F0502020204030204" pitchFamily="34" charset="0"/>
                          </a:rPr>
                        </m:ctrlPr>
                      </m:sSupPr>
                      <m:e>
                        <m:sSup>
                          <m:sSupPr>
                            <m:ctrlPr>
                              <a:rPr lang="en-US" sz="2400" b="1" i="1" dirty="0" smtClean="0">
                                <a:latin typeface="Cambria Math" panose="02040503050406030204" pitchFamily="18" charset="0"/>
                                <a:ea typeface="Times New Roman" panose="02020603050405020304" pitchFamily="18" charset="0"/>
                                <a:cs typeface="Calibri" panose="020F0502020204030204" pitchFamily="34" charset="0"/>
                              </a:rPr>
                            </m:ctrlPr>
                          </m:sSupPr>
                          <m:e>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m:t>
                            </m:r>
                          </m:sup>
                        </m:sSup>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m:t>
                        </m:r>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𝑮</m:t>
                        </m:r>
                      </m:e>
                      <m:sup>
                        <m:r>
                          <a:rPr lang="en-US" sz="2400" b="1" i="1" dirty="0" smtClean="0">
                            <a:latin typeface="Cambria Math" panose="02040503050406030204" pitchFamily="18" charset="0"/>
                            <a:ea typeface="Times New Roman" panose="02020603050405020304" pitchFamily="18" charset="0"/>
                            <a:cs typeface="Calibri" panose="020F0502020204030204" pitchFamily="34" charset="0"/>
                          </a:rPr>
                          <m:t>𝑻</m:t>
                        </m:r>
                      </m:sup>
                    </m:sSup>
                  </m:oMath>
                </a14:m>
                <a:r>
                  <a:rPr lang="en-US" sz="2400" dirty="0">
                    <a:latin typeface="Calibri" panose="020F0502020204030204" pitchFamily="34" charset="0"/>
                    <a:ea typeface="Times New Roman" panose="02020603050405020304" pitchFamily="18" charset="0"/>
                    <a:cs typeface="Calibri" panose="020F0502020204030204" pitchFamily="34" charset="0"/>
                  </a:rPr>
                  <a:t>, we have for the internal branches the change       </a:t>
                </a:r>
                <a14:m>
                  <m:oMath xmlns:m="http://schemas.openxmlformats.org/officeDocument/2006/math">
                    <m:r>
                      <a:rPr lang="en-US" sz="2400" b="1" i="1" dirty="0">
                        <a:latin typeface="Cambria Math" panose="02040503050406030204" pitchFamily="18" charset="0"/>
                        <a:ea typeface="Times New Roman" panose="02020603050405020304" pitchFamily="18" charset="0"/>
                        <a:cs typeface="Calibri" panose="020F0502020204030204" pitchFamily="34" charset="0"/>
                      </a:rPr>
                      <m:t>𝜟</m:t>
                    </m:r>
                  </m:oMath>
                </a14:m>
                <a:r>
                  <a:rPr lang="en-US" sz="2400" b="1" i="1" dirty="0">
                    <a:latin typeface="Calibri" panose="020F0502020204030204" pitchFamily="34" charset="0"/>
                    <a:ea typeface="Times New Roman" panose="02020603050405020304" pitchFamily="18" charset="0"/>
                    <a:cs typeface="Calibri" panose="020F0502020204030204" pitchFamily="34" charset="0"/>
                  </a:rPr>
                  <a:t>Pb</a:t>
                </a:r>
                <a:r>
                  <a:rPr lang="en-US" sz="2400" dirty="0">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sSubSup>
                      <m:sSub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a:latin typeface="Cambria Math" panose="02040503050406030204" pitchFamily="18" charset="0"/>
                            <a:ea typeface="Times New Roman" panose="02020603050405020304" pitchFamily="18" charset="0"/>
                            <a:cs typeface="Calibri" panose="020F0502020204030204" pitchFamily="34" charset="0"/>
                          </a:rPr>
                          <m:t>𝑻</m:t>
                        </m:r>
                      </m:sup>
                    </m:sSubSup>
                    <m:r>
                      <a:rPr lang="en-US" sz="2400" i="1">
                        <a:latin typeface="Cambria Math" panose="02040503050406030204" pitchFamily="18" charset="0"/>
                        <a:ea typeface="Cambria Math" panose="02040503050406030204" pitchFamily="18" charset="0"/>
                        <a:cs typeface="Calibri" panose="020F0502020204030204" pitchFamily="34" charset="0"/>
                      </a:rPr>
                      <m:t>∙</m:t>
                    </m:r>
                    <m:r>
                      <a:rPr lang="en-US" sz="2400" b="1" i="1" dirty="0">
                        <a:latin typeface="Cambria Math" panose="02040503050406030204" pitchFamily="18" charset="0"/>
                        <a:ea typeface="Times New Roman" panose="02020603050405020304" pitchFamily="18" charset="0"/>
                        <a:cs typeface="Calibri" panose="020F0502020204030204" pitchFamily="34" charset="0"/>
                      </a:rPr>
                      <m:t>𝜟</m:t>
                    </m:r>
                    <m:r>
                      <a:rPr lang="en-US" sz="2400" b="1" i="1" dirty="0">
                        <a:latin typeface="Cambria Math" panose="02040503050406030204" pitchFamily="18" charset="0"/>
                        <a:ea typeface="Times New Roman" panose="02020603050405020304" pitchFamily="18" charset="0"/>
                        <a:cs typeface="Calibri" panose="020F0502020204030204" pitchFamily="34" charset="0"/>
                      </a:rPr>
                      <m:t>𝑮</m:t>
                    </m:r>
                    <m:r>
                      <a:rPr lang="en-US" sz="2400" i="1">
                        <a:latin typeface="Cambria Math" panose="02040503050406030204" pitchFamily="18" charset="0"/>
                        <a:ea typeface="Cambria Math" panose="02040503050406030204" pitchFamily="18" charset="0"/>
                        <a:cs typeface="Calibri" panose="020F0502020204030204" pitchFamily="34" charset="0"/>
                      </a:rPr>
                      <m:t>∙</m:t>
                    </m:r>
                    <m:sSubSup>
                      <m:sSubSupPr>
                        <m:ctrlPr>
                          <a:rPr lang="en-US" sz="2400" b="1" i="1">
                            <a:latin typeface="Cambria Math" panose="02040503050406030204" pitchFamily="18" charset="0"/>
                            <a:ea typeface="Times New Roman" panose="02020603050405020304" pitchFamily="18" charset="0"/>
                            <a:cs typeface="Calibri" panose="020F0502020204030204" pitchFamily="34" charset="0"/>
                          </a:rPr>
                        </m:ctrlPr>
                      </m:sSubSupPr>
                      <m:e>
                        <m:r>
                          <a:rPr lang="en-US" sz="2400" b="1" i="1">
                            <a:latin typeface="Cambria Math" panose="02040503050406030204" pitchFamily="18" charset="0"/>
                            <a:ea typeface="Times New Roman" panose="02020603050405020304" pitchFamily="18" charset="0"/>
                            <a:cs typeface="Calibri" panose="020F0502020204030204" pitchFamily="34" charset="0"/>
                          </a:rPr>
                          <m:t>𝒗</m:t>
                        </m:r>
                      </m:e>
                      <m:sub>
                        <m:r>
                          <a:rPr lang="en-US" sz="2400" b="1" i="1">
                            <a:latin typeface="Cambria Math" panose="02040503050406030204" pitchFamily="18" charset="0"/>
                            <a:ea typeface="Times New Roman" panose="02020603050405020304" pitchFamily="18" charset="0"/>
                            <a:cs typeface="Calibri" panose="020F0502020204030204" pitchFamily="34" charset="0"/>
                          </a:rPr>
                          <m:t>𝑩</m:t>
                        </m:r>
                      </m:sub>
                      <m:sup>
                        <m:r>
                          <a:rPr lang="en-US" sz="2400" b="1" i="1">
                            <a:latin typeface="Cambria Math" panose="02040503050406030204" pitchFamily="18" charset="0"/>
                            <a:ea typeface="Times New Roman" panose="02020603050405020304" pitchFamily="18" charset="0"/>
                            <a:cs typeface="Calibri" panose="020F0502020204030204" pitchFamily="34" charset="0"/>
                          </a:rPr>
                          <m:t>′</m:t>
                        </m:r>
                      </m:sup>
                    </m:sSubSup>
                    <m:r>
                      <a:rPr lang="en-US" sz="2400" b="1" i="1" smtClean="0">
                        <a:latin typeface="Cambria Math" panose="02040503050406030204" pitchFamily="18" charset="0"/>
                        <a:ea typeface="Times New Roman" panose="02020603050405020304" pitchFamily="18" charset="0"/>
                        <a:cs typeface="Calibri" panose="020F0502020204030204" pitchFamily="34" charset="0"/>
                      </a:rPr>
                      <m:t>.</m:t>
                    </m:r>
                  </m:oMath>
                </a14:m>
                <a:r>
                  <a:rPr lang="en-US" sz="2400" dirty="0">
                    <a:latin typeface="Calibri" panose="020F0502020204030204" pitchFamily="34" charset="0"/>
                    <a:ea typeface="Times New Roman" panose="02020603050405020304" pitchFamily="18" charset="0"/>
                    <a:cs typeface="Calibri" panose="020F0502020204030204" pitchFamily="34" charset="0"/>
                  </a:rPr>
                  <a:t> Based on this, the sensitivities of the output to </a:t>
                </a:r>
                <a:r>
                  <a:rPr lang="en-US" sz="2400" dirty="0" err="1">
                    <a:latin typeface="Calibri" panose="020F0502020204030204" pitchFamily="34" charset="0"/>
                    <a:ea typeface="Times New Roman" panose="02020603050405020304" pitchFamily="18" charset="0"/>
                    <a:cs typeface="Calibri" panose="020F0502020204030204" pitchFamily="34" charset="0"/>
                  </a:rPr>
                  <a:t>conductances</a:t>
                </a:r>
                <a:r>
                  <a:rPr lang="en-US" sz="2400" dirty="0">
                    <a:latin typeface="Calibri" panose="020F0502020204030204" pitchFamily="34" charset="0"/>
                    <a:ea typeface="Times New Roman" panose="02020603050405020304" pitchFamily="18" charset="0"/>
                    <a:cs typeface="Calibri" panose="020F0502020204030204" pitchFamily="34" charset="0"/>
                  </a:rPr>
                  <a:t> and transconductances can be found.</a:t>
                </a:r>
              </a:p>
              <a:p>
                <a:pPr marL="347472" indent="-347472" algn="just">
                  <a:spcBef>
                    <a:spcPts val="600"/>
                  </a:spcBef>
                  <a:spcAft>
                    <a:spcPts val="600"/>
                  </a:spcAft>
                </a:pPr>
                <a:r>
                  <a:rPr lang="en-US" sz="2400" dirty="0">
                    <a:latin typeface="Calibri" panose="020F0502020204030204" pitchFamily="34" charset="0"/>
                    <a:ea typeface="Times New Roman" panose="02020603050405020304" pitchFamily="18" charset="0"/>
                    <a:cs typeface="Calibri" panose="020F0502020204030204" pitchFamily="34" charset="0"/>
                  </a:rPr>
                  <a:t>	</a:t>
                </a:r>
                <a:endParaRPr lang="en-US" sz="2400" b="1" dirty="0">
                  <a:latin typeface="Calibri" panose="020F0502020204030204" pitchFamily="34" charset="0"/>
                  <a:ea typeface="Times New Roman" panose="02020603050405020304" pitchFamily="18" charset="0"/>
                  <a:cs typeface="Calibri" panose="020F050202020403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460895" y="1238913"/>
                <a:ext cx="8206825" cy="5536003"/>
              </a:xfrm>
              <a:prstGeom prst="rect">
                <a:avLst/>
              </a:prstGeom>
              <a:blipFill>
                <a:blip r:embed="rId3"/>
                <a:stretch>
                  <a:fillRect l="-1040" t="-881" r="-1114"/>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FAC8BA1A-1547-4F28-AEDB-F21478D54A85}"/>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7B878B35-C88E-400D-B7A9-69F6FA7D178A}"/>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4FAF891B-0054-40E3-9004-DB2FF4FBAF9B}"/>
              </a:ext>
            </a:extLst>
          </p:cNvPr>
          <p:cNvSpPr>
            <a:spLocks noGrp="1"/>
          </p:cNvSpPr>
          <p:nvPr>
            <p:ph type="sldNum" idx="12"/>
          </p:nvPr>
        </p:nvSpPr>
        <p:spPr/>
        <p:txBody>
          <a:bodyPr/>
          <a:lstStyle/>
          <a:p>
            <a:fld id="{49F32A32-B0BA-4F3A-8066-D3EFFFC323CB}" type="slidenum">
              <a:rPr lang="en-US" smtClean="0"/>
              <a:pPr/>
              <a:t>25</a:t>
            </a:fld>
            <a:endParaRPr lang="en-US" dirty="0"/>
          </a:p>
        </p:txBody>
      </p:sp>
    </p:spTree>
    <p:extLst>
      <p:ext uri="{BB962C8B-B14F-4D97-AF65-F5344CB8AC3E}">
        <p14:creationId xmlns:p14="http://schemas.microsoft.com/office/powerpoint/2010/main" val="138695669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16531" y="327258"/>
            <a:ext cx="7594332" cy="662021"/>
          </a:xfrm>
          <a:prstGeom prst="rect">
            <a:avLst/>
          </a:prstGeom>
        </p:spPr>
        <p:txBody>
          <a:bodyPr lIns="90000" tIns="46800" rIns="90000" bIns="46800" anchor="ctr"/>
          <a:lstStyle/>
          <a:p>
            <a:pPr algn="ctr">
              <a:lnSpc>
                <a:spcPct val="100000"/>
              </a:lnSpc>
            </a:pPr>
            <a:r>
              <a:rPr lang="en-US" sz="3200" dirty="0">
                <a:latin typeface="+mj-lt"/>
              </a:rPr>
              <a:t>Process of Sensitivity Analysis</a:t>
            </a:r>
            <a:endParaRPr dirty="0">
              <a:latin typeface="+mj-lt"/>
            </a:endParaRPr>
          </a:p>
        </p:txBody>
      </p:sp>
      <mc:AlternateContent xmlns:mc="http://schemas.openxmlformats.org/markup-compatibility/2006">
        <mc:Choice xmlns:a14="http://schemas.microsoft.com/office/drawing/2010/main" Requires="a14">
          <p:sp>
            <p:nvSpPr>
              <p:cNvPr id="9" name="TextBox 8"/>
              <p:cNvSpPr txBox="1"/>
              <p:nvPr/>
            </p:nvSpPr>
            <p:spPr>
              <a:xfrm>
                <a:off x="125127" y="1063726"/>
                <a:ext cx="8893743" cy="5355312"/>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Assume a voltage output </a:t>
                </a:r>
                <a14:m>
                  <m:oMath xmlns:m="http://schemas.openxmlformats.org/officeDocument/2006/math">
                    <m:sSub>
                      <m:sSubPr>
                        <m:ctrlPr>
                          <a:rPr lang="en-US" sz="2400" b="0" i="1" dirty="0" smtClean="0">
                            <a:latin typeface="Cambria Math" panose="02040503050406030204" pitchFamily="18" charset="0"/>
                            <a:ea typeface="Times New Roman" panose="02020603050405020304" pitchFamily="18" charset="0"/>
                            <a:cs typeface="Calibri" panose="020F0502020204030204" pitchFamily="34" charset="0"/>
                          </a:rPr>
                        </m:ctrlPr>
                      </m:sSubPr>
                      <m:e>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𝑣</m:t>
                        </m:r>
                      </m:e>
                      <m:sub>
                        <m:r>
                          <a:rPr lang="en-US" sz="2400" b="0" i="1" dirty="0" smtClean="0">
                            <a:latin typeface="Cambria Math" panose="02040503050406030204" pitchFamily="18" charset="0"/>
                            <a:ea typeface="Times New Roman" panose="02020603050405020304" pitchFamily="18" charset="0"/>
                            <a:cs typeface="Calibri" panose="020F0502020204030204" pitchFamily="34" charset="0"/>
                          </a:rPr>
                          <m:t>𝑜𝑢𝑡</m:t>
                        </m:r>
                      </m:sub>
                    </m:sSub>
                  </m:oMath>
                </a14:m>
                <a:r>
                  <a:rPr lang="en-US" sz="2400" dirty="0">
                    <a:effectLst/>
                    <a:latin typeface="Calibri" panose="020F0502020204030204" pitchFamily="34" charset="0"/>
                    <a:ea typeface="Times New Roman" panose="02020603050405020304" pitchFamily="18" charset="0"/>
                    <a:cs typeface="Calibri" panose="020F0502020204030204" pitchFamily="34" charset="0"/>
                  </a:rPr>
                  <a:t> for the physical circuit N containing resistors and VCCSs. The process is as follows;</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Construct the adjoint network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N’, </a:t>
                </a:r>
                <a:r>
                  <a:rPr lang="en-US" sz="2400" dirty="0">
                    <a:effectLst/>
                    <a:latin typeface="Calibri" panose="020F0502020204030204" pitchFamily="34" charset="0"/>
                    <a:ea typeface="Times New Roman" panose="02020603050405020304" pitchFamily="18" charset="0"/>
                    <a:cs typeface="Calibri" panose="020F0502020204030204" pitchFamily="34" charset="0"/>
                  </a:rPr>
                  <a:t>in which the values of all independent sources of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N </a:t>
                </a:r>
                <a:r>
                  <a:rPr lang="en-US" sz="2400" dirty="0">
                    <a:effectLst/>
                    <a:latin typeface="Calibri" panose="020F0502020204030204" pitchFamily="34" charset="0"/>
                    <a:ea typeface="Times New Roman" panose="02020603050405020304" pitchFamily="18" charset="0"/>
                    <a:cs typeface="Calibri" panose="020F0502020204030204" pitchFamily="34" charset="0"/>
                  </a:rPr>
                  <a:t>are set to zero. Resistive branches remain unchanged, controlled sources replaced by their adjoint models. At the output port, place a current source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I = </a:t>
                </a:r>
                <a:r>
                  <a:rPr lang="en-US" sz="2400" dirty="0">
                    <a:effectLst/>
                    <a:latin typeface="Calibri" panose="020F0502020204030204" pitchFamily="34" charset="0"/>
                    <a:ea typeface="Times New Roman" panose="02020603050405020304" pitchFamily="18" charset="0"/>
                    <a:cs typeface="Calibri" panose="020F0502020204030204" pitchFamily="34" charset="0"/>
                  </a:rPr>
                  <a:t>1 A.</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Calculate the branch voltages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across all resistors. According to the discussions above, the contribution of the incremental change</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G</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of an admittance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G</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dirty="0">
                    <a:effectLst/>
                    <a:latin typeface="Calibri" panose="020F0502020204030204" pitchFamily="34" charset="0"/>
                    <a:ea typeface="Times New Roman" panose="02020603050405020304" pitchFamily="18" charset="0"/>
                    <a:cs typeface="Calibri" panose="020F0502020204030204" pitchFamily="34" charset="0"/>
                  </a:rPr>
                  <a:t> to </a:t>
                </a:r>
                <a:r>
                  <a:rPr lang="en-US" sz="2400" i="1" dirty="0">
                    <a:latin typeface="Calibri" panose="020F0502020204030204" pitchFamily="34" charset="0"/>
                    <a:ea typeface="Times New Roman" panose="02020603050405020304" pitchFamily="18" charset="0"/>
                    <a:cs typeface="Calibri" panose="020F0502020204030204" pitchFamily="34" charset="0"/>
                  </a:rPr>
                  <a:t>∆</a:t>
                </a:r>
                <a:r>
                  <a:rPr lang="en-US" sz="2400" i="1" dirty="0" err="1">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out</a:t>
                </a:r>
                <a:r>
                  <a:rPr lang="en-US" sz="2400" dirty="0">
                    <a:effectLst/>
                    <a:latin typeface="Calibri" panose="020F0502020204030204" pitchFamily="34" charset="0"/>
                    <a:ea typeface="Times New Roman" panose="02020603050405020304" pitchFamily="18" charset="0"/>
                    <a:cs typeface="Calibri" panose="020F0502020204030204" pitchFamily="34" charset="0"/>
                  </a:rPr>
                  <a:t> will be</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G</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 . </a:t>
                </a:r>
                <a:r>
                  <a:rPr lang="en-US" sz="2400" dirty="0">
                    <a:effectLst/>
                    <a:latin typeface="Calibri" panose="020F0502020204030204" pitchFamily="34" charset="0"/>
                    <a:ea typeface="Times New Roman" panose="02020603050405020304" pitchFamily="18" charset="0"/>
                    <a:cs typeface="Calibri" panose="020F0502020204030204" pitchFamily="34" charset="0"/>
                  </a:rPr>
                  <a:t>Thus, the output sensitivity to variations in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G</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 will be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out</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G</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k</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just">
                  <a:spcBef>
                    <a:spcPts val="600"/>
                  </a:spcBef>
                  <a:spcAft>
                    <a:spcPts val="600"/>
                  </a:spcAft>
                  <a:buFont typeface="+mj-lt"/>
                  <a:buAutoNum type="arabicParenR"/>
                </a:pPr>
                <a:r>
                  <a:rPr lang="en-US" sz="2400" dirty="0">
                    <a:effectLst/>
                    <a:latin typeface="Calibri" panose="020F0502020204030204" pitchFamily="34" charset="0"/>
                    <a:ea typeface="Times New Roman" panose="02020603050405020304" pitchFamily="18" charset="0"/>
                    <a:cs typeface="Calibri" panose="020F0502020204030204" pitchFamily="34" charset="0"/>
                  </a:rPr>
                  <a:t>To find the sensitivity to changes in the transconductance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G</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lm</a:t>
                </a:r>
                <a:r>
                  <a:rPr lang="en-US" sz="2400" dirty="0">
                    <a:effectLst/>
                    <a:latin typeface="Calibri" panose="020F0502020204030204" pitchFamily="34" charset="0"/>
                    <a:ea typeface="Times New Roman" panose="02020603050405020304" pitchFamily="18" charset="0"/>
                    <a:cs typeface="Calibri" panose="020F0502020204030204" pitchFamily="34" charset="0"/>
                  </a:rPr>
                  <a:t> of a VCCS between branches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m </a:t>
                </a:r>
                <a:r>
                  <a:rPr lang="en-US" sz="2400" dirty="0">
                    <a:effectLst/>
                    <a:latin typeface="Calibri" panose="020F0502020204030204" pitchFamily="34" charset="0"/>
                    <a:ea typeface="Times New Roman" panose="02020603050405020304" pitchFamily="18" charset="0"/>
                    <a:cs typeface="Calibri" panose="020F0502020204030204" pitchFamily="34" charset="0"/>
                  </a:rPr>
                  <a:t>and</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l</a:t>
                </a:r>
                <a:r>
                  <a:rPr lang="en-US" sz="2400" dirty="0">
                    <a:effectLst/>
                    <a:latin typeface="Calibri" panose="020F0502020204030204" pitchFamily="34" charset="0"/>
                    <a:ea typeface="Times New Roman" panose="02020603050405020304" pitchFamily="18" charset="0"/>
                    <a:cs typeface="Calibri" panose="020F0502020204030204" pitchFamily="34" charset="0"/>
                  </a:rPr>
                  <a:t>, find the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controlling voltages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m</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and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l</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 in N and N’. The sensitivity is ∆</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out</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dirty="0" err="1">
                    <a:effectLst/>
                    <a:latin typeface="Calibri" panose="020F0502020204030204" pitchFamily="34" charset="0"/>
                    <a:ea typeface="Times New Roman" panose="02020603050405020304" pitchFamily="18" charset="0"/>
                    <a:cs typeface="Calibri" panose="020F0502020204030204" pitchFamily="34" charset="0"/>
                  </a:rPr>
                  <a:t>G</a:t>
                </a:r>
                <a:r>
                  <a:rPr lang="en-US" sz="2400" i="1" baseline="-25000" dirty="0" err="1">
                    <a:effectLst/>
                    <a:latin typeface="Calibri" panose="020F0502020204030204" pitchFamily="34" charset="0"/>
                    <a:ea typeface="Times New Roman" panose="02020603050405020304" pitchFamily="18" charset="0"/>
                    <a:cs typeface="Calibri" panose="020F0502020204030204" pitchFamily="34" charset="0"/>
                  </a:rPr>
                  <a:t>lm</a:t>
                </a:r>
                <a:r>
                  <a:rPr lang="en-US" sz="2400" i="1"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l</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i="1" dirty="0">
                    <a:effectLst/>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m  .</a:t>
                </a:r>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125127" y="1063726"/>
                <a:ext cx="8893743" cy="5355312"/>
              </a:xfrm>
              <a:prstGeom prst="rect">
                <a:avLst/>
              </a:prstGeom>
              <a:blipFill>
                <a:blip r:embed="rId3"/>
                <a:stretch>
                  <a:fillRect l="-1097" t="-910" r="-1097" b="-1593"/>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1114AA05-67D8-4B48-982F-D0726347A23E}"/>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CE448D15-2D8F-446D-9921-17B2ED6B7A94}"/>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7D7A04C8-33AC-4864-9830-73DD400B5C45}"/>
              </a:ext>
            </a:extLst>
          </p:cNvPr>
          <p:cNvSpPr>
            <a:spLocks noGrp="1"/>
          </p:cNvSpPr>
          <p:nvPr>
            <p:ph type="sldNum" idx="12"/>
          </p:nvPr>
        </p:nvSpPr>
        <p:spPr/>
        <p:txBody>
          <a:bodyPr/>
          <a:lstStyle/>
          <a:p>
            <a:fld id="{49F32A32-B0BA-4F3A-8066-D3EFFFC323CB}" type="slidenum">
              <a:rPr lang="en-US" smtClean="0"/>
              <a:pPr/>
              <a:t>26</a:t>
            </a:fld>
            <a:endParaRPr lang="en-US" dirty="0"/>
          </a:p>
        </p:txBody>
      </p:sp>
    </p:spTree>
    <p:extLst>
      <p:ext uri="{BB962C8B-B14F-4D97-AF65-F5344CB8AC3E}">
        <p14:creationId xmlns:p14="http://schemas.microsoft.com/office/powerpoint/2010/main" val="151351735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References</a:t>
            </a:r>
            <a:endParaRPr dirty="0">
              <a:latin typeface="+mj-lt"/>
            </a:endParaRPr>
          </a:p>
        </p:txBody>
      </p:sp>
      <p:sp>
        <p:nvSpPr>
          <p:cNvPr id="9" name="TextBox 8"/>
          <p:cNvSpPr txBox="1"/>
          <p:nvPr/>
        </p:nvSpPr>
        <p:spPr>
          <a:xfrm>
            <a:off x="460895" y="1238913"/>
            <a:ext cx="8413598" cy="3785652"/>
          </a:xfrm>
          <a:prstGeom prst="rect">
            <a:avLst/>
          </a:prstGeom>
          <a:noFill/>
        </p:spPr>
        <p:txBody>
          <a:bodyPr wrap="square" rtlCol="0">
            <a:spAutoFit/>
          </a:bodyPr>
          <a:lstStyle/>
          <a:p>
            <a:pPr algn="just">
              <a:spcBef>
                <a:spcPts val="600"/>
              </a:spcBef>
              <a:spcAft>
                <a:spcPts val="600"/>
              </a:spcAft>
            </a:pPr>
            <a:r>
              <a:rPr lang="en-US" sz="2000" dirty="0">
                <a:latin typeface="Calibri" panose="020F0502020204030204" pitchFamily="34" charset="0"/>
                <a:cs typeface="Calibri" panose="020F0502020204030204" pitchFamily="34" charset="0"/>
              </a:rPr>
              <a:t>[1] B.D.H. </a:t>
            </a:r>
            <a:r>
              <a:rPr lang="en-US" sz="2000" dirty="0" err="1">
                <a:latin typeface="Calibri" panose="020F0502020204030204" pitchFamily="34" charset="0"/>
                <a:cs typeface="Calibri" panose="020F0502020204030204" pitchFamily="34" charset="0"/>
              </a:rPr>
              <a:t>Tellegen</a:t>
            </a:r>
            <a:r>
              <a:rPr lang="en-US" sz="2000" dirty="0">
                <a:latin typeface="Calibri" panose="020F0502020204030204" pitchFamily="34" charset="0"/>
                <a:cs typeface="Calibri" panose="020F0502020204030204" pitchFamily="34" charset="0"/>
              </a:rPr>
              <a:t>, “A general network theorem, with applications,” Philips Res. Rept.,</a:t>
            </a:r>
            <a:r>
              <a:rPr lang="en-US" sz="2000" i="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7, </a:t>
            </a:r>
            <a:r>
              <a:rPr lang="en-US" sz="2000" dirty="0">
                <a:latin typeface="Calibri" panose="020F0502020204030204" pitchFamily="34" charset="0"/>
                <a:cs typeface="Calibri" panose="020F0502020204030204" pitchFamily="34" charset="0"/>
              </a:rPr>
              <a:t>pp. 259-269, 1952.  </a:t>
            </a:r>
          </a:p>
          <a:p>
            <a:pPr algn="just">
              <a:spcBef>
                <a:spcPts val="600"/>
              </a:spcBef>
              <a:spcAft>
                <a:spcPts val="600"/>
              </a:spcAft>
            </a:pPr>
            <a:r>
              <a:rPr lang="en-US" sz="2000" dirty="0">
                <a:latin typeface="Calibri" panose="020F0502020204030204" pitchFamily="34" charset="0"/>
                <a:cs typeface="Calibri" panose="020F0502020204030204" pitchFamily="34" charset="0"/>
              </a:rPr>
              <a:t>[2] Temes, G.C., “A physical proof of </a:t>
            </a:r>
            <a:r>
              <a:rPr lang="en-US" sz="2000" dirty="0" err="1">
                <a:latin typeface="Calibri" panose="020F0502020204030204" pitchFamily="34" charset="0"/>
                <a:cs typeface="Calibri" panose="020F0502020204030204" pitchFamily="34" charset="0"/>
              </a:rPr>
              <a:t>Tellegen’s</a:t>
            </a:r>
            <a:r>
              <a:rPr lang="en-US" sz="2000" dirty="0">
                <a:latin typeface="Calibri" panose="020F0502020204030204" pitchFamily="34" charset="0"/>
                <a:cs typeface="Calibri" panose="020F0502020204030204" pitchFamily="34" charset="0"/>
              </a:rPr>
              <a:t> theorem,” </a:t>
            </a:r>
            <a:r>
              <a:rPr lang="en-US" sz="2000" i="1" dirty="0">
                <a:latin typeface="Calibri" panose="020F0502020204030204" pitchFamily="34" charset="0"/>
                <a:cs typeface="Calibri" panose="020F0502020204030204" pitchFamily="34" charset="0"/>
              </a:rPr>
              <a:t>Proc. of the IEEE</a:t>
            </a:r>
            <a:r>
              <a:rPr lang="en-US" sz="2000" dirty="0">
                <a:latin typeface="Calibri" panose="020F0502020204030204" pitchFamily="34" charset="0"/>
                <a:cs typeface="Calibri" panose="020F0502020204030204" pitchFamily="34" charset="0"/>
              </a:rPr>
              <a:t>, 57(6):1183-1184, June 1969.</a:t>
            </a:r>
          </a:p>
          <a:p>
            <a:pPr algn="just">
              <a:spcBef>
                <a:spcPts val="600"/>
              </a:spcBef>
              <a:spcAft>
                <a:spcPts val="600"/>
              </a:spcAft>
            </a:pPr>
            <a:r>
              <a:rPr lang="en-US" sz="2000" dirty="0">
                <a:latin typeface="Calibri" panose="020F0502020204030204" pitchFamily="34" charset="0"/>
                <a:cs typeface="Calibri" panose="020F0502020204030204" pitchFamily="34" charset="0"/>
              </a:rPr>
              <a:t>[3] </a:t>
            </a:r>
            <a:r>
              <a:rPr lang="en-US" sz="2000" dirty="0" err="1">
                <a:latin typeface="Calibri" panose="020F0502020204030204" pitchFamily="34" charset="0"/>
                <a:cs typeface="Calibri" panose="020F0502020204030204" pitchFamily="34" charset="0"/>
              </a:rPr>
              <a:t>Bordewijk</a:t>
            </a:r>
            <a:r>
              <a:rPr lang="en-US" sz="2000" dirty="0">
                <a:latin typeface="Calibri" panose="020F0502020204030204" pitchFamily="34" charset="0"/>
                <a:cs typeface="Calibri" panose="020F0502020204030204" pitchFamily="34" charset="0"/>
              </a:rPr>
              <a:t>, J. L., “Inter-reciprocity applied to electric networks,” Appl. Sci. Res., Sec </a:t>
            </a:r>
            <a:r>
              <a:rPr lang="en-US" sz="2000" b="1" dirty="0">
                <a:latin typeface="Calibri" panose="020F0502020204030204" pitchFamily="34" charset="0"/>
                <a:cs typeface="Calibri" panose="020F0502020204030204" pitchFamily="34" charset="0"/>
              </a:rPr>
              <a:t>B</a:t>
            </a:r>
            <a:r>
              <a:rPr lang="en-US" sz="2000" dirty="0">
                <a:latin typeface="Calibri" panose="020F0502020204030204" pitchFamily="34" charset="0"/>
                <a:cs typeface="Calibri" panose="020F0502020204030204" pitchFamily="34" charset="0"/>
              </a:rPr>
              <a:t>, pp. 1-74, 1956.</a:t>
            </a:r>
          </a:p>
          <a:p>
            <a:pPr algn="just">
              <a:spcBef>
                <a:spcPts val="600"/>
              </a:spcBef>
              <a:spcAft>
                <a:spcPts val="600"/>
              </a:spcAft>
            </a:pPr>
            <a:r>
              <a:rPr lang="en-US" sz="2000" dirty="0">
                <a:latin typeface="Calibri" panose="020F0502020204030204" pitchFamily="34" charset="0"/>
                <a:cs typeface="Calibri" panose="020F0502020204030204" pitchFamily="34" charset="0"/>
              </a:rPr>
              <a:t>[4] Director, S. W. and Rohrer, R.A., “The generalized adjoint network and network sensitivities,” IEEE Trans. Circuit Theory, Aug. 1969, pp. 318-323. </a:t>
            </a:r>
          </a:p>
          <a:p>
            <a:pPr algn="just">
              <a:spcBef>
                <a:spcPts val="600"/>
              </a:spcBef>
              <a:spcAft>
                <a:spcPts val="600"/>
              </a:spcAft>
            </a:pPr>
            <a:r>
              <a:rPr lang="en-US" sz="2000" dirty="0">
                <a:latin typeface="Calibri" panose="020F0502020204030204" pitchFamily="34" charset="0"/>
                <a:cs typeface="Calibri" panose="020F0502020204030204" pitchFamily="34" charset="0"/>
              </a:rPr>
              <a:t>[5] ] Director, S. W. and Rohrer, R.A., “Automated network design: the frequency domain case,” IEEE Trans. Circuit Theory, Aug. 1969, pp. 330-337.</a:t>
            </a:r>
          </a:p>
        </p:txBody>
      </p:sp>
      <p:sp>
        <p:nvSpPr>
          <p:cNvPr id="5" name="Date Placeholder 4">
            <a:extLst>
              <a:ext uri="{FF2B5EF4-FFF2-40B4-BE49-F238E27FC236}">
                <a16:creationId xmlns:a16="http://schemas.microsoft.com/office/drawing/2014/main" id="{C25B5A30-1BCF-43CC-A8AF-A2E33F943365}"/>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05B5F531-CCC1-4CB7-88AF-3DCE6ABD8F20}"/>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6A4806A2-0AA4-44DB-B483-CA82C865E1FC}"/>
              </a:ext>
            </a:extLst>
          </p:cNvPr>
          <p:cNvSpPr>
            <a:spLocks noGrp="1"/>
          </p:cNvSpPr>
          <p:nvPr>
            <p:ph type="sldNum" idx="12"/>
          </p:nvPr>
        </p:nvSpPr>
        <p:spPr/>
        <p:txBody>
          <a:bodyPr/>
          <a:lstStyle/>
          <a:p>
            <a:fld id="{49F32A32-B0BA-4F3A-8066-D3EFFFC323CB}" type="slidenum">
              <a:rPr lang="en-US" smtClean="0"/>
              <a:pPr/>
              <a:t>27</a:t>
            </a:fld>
            <a:endParaRPr lang="en-US" dirty="0"/>
          </a:p>
        </p:txBody>
      </p:sp>
    </p:spTree>
    <p:extLst>
      <p:ext uri="{BB962C8B-B14F-4D97-AF65-F5344CB8AC3E}">
        <p14:creationId xmlns:p14="http://schemas.microsoft.com/office/powerpoint/2010/main" val="427538402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KVL</a:t>
            </a:r>
            <a:endParaRPr dirty="0">
              <a:latin typeface="+mj-lt"/>
            </a:endParaRPr>
          </a:p>
        </p:txBody>
      </p:sp>
      <p:sp>
        <p:nvSpPr>
          <p:cNvPr id="9" name="TextBox 8"/>
          <p:cNvSpPr txBox="1"/>
          <p:nvPr/>
        </p:nvSpPr>
        <p:spPr>
          <a:xfrm>
            <a:off x="363353" y="1598881"/>
            <a:ext cx="8417293" cy="3293209"/>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The KVL (Kirchhoff’s Voltage Law): </a:t>
            </a:r>
          </a:p>
          <a:p>
            <a:pPr marL="742950" lvl="1" indent="-28575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States that the voltage across a branch is the difference of the node voltages at the terminals of the branch.</a:t>
            </a:r>
          </a:p>
          <a:p>
            <a:pPr marL="742950" lvl="1" indent="-285750" algn="just">
              <a:spcBef>
                <a:spcPts val="600"/>
              </a:spcBef>
              <a:spcAft>
                <a:spcPts val="600"/>
              </a:spcAft>
              <a:buFont typeface="Arial" panose="020B0604020202020204" pitchFamily="34" charset="0"/>
              <a:buChar char="•"/>
            </a:pPr>
            <a:endParaRPr lang="en-US" sz="2400" i="1"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spcBef>
                <a:spcPts val="600"/>
              </a:spcBef>
              <a:spcAft>
                <a:spcPts val="600"/>
              </a:spcAft>
              <a:buFont typeface="Arial" panose="020B0604020202020204" pitchFamily="34" charset="0"/>
              <a:buChar char="•"/>
            </a:pPr>
            <a:r>
              <a:rPr lang="en-US" sz="2400" i="1" dirty="0">
                <a:effectLst/>
                <a:latin typeface="Calibri" panose="020F0502020204030204" pitchFamily="34" charset="0"/>
                <a:ea typeface="Times New Roman" panose="02020603050405020304" pitchFamily="18" charset="0"/>
                <a:cs typeface="Calibri" panose="020F0502020204030204" pitchFamily="34" charset="0"/>
              </a:rPr>
              <a:t>Denot</a:t>
            </a:r>
            <a:r>
              <a:rPr lang="en-US" sz="2400" i="1" dirty="0">
                <a:latin typeface="Calibri" panose="020F0502020204030204" pitchFamily="34" charset="0"/>
                <a:ea typeface="Times New Roman" panose="02020603050405020304" pitchFamily="18" charset="0"/>
                <a:cs typeface="Calibri" panose="020F0502020204030204" pitchFamily="34" charset="0"/>
              </a:rPr>
              <a:t>e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v</a:t>
            </a:r>
            <a:r>
              <a:rPr lang="en-US" sz="2400" dirty="0">
                <a:effectLst/>
                <a:latin typeface="Calibri" panose="020F0502020204030204" pitchFamily="34" charset="0"/>
                <a:ea typeface="Times New Roman" panose="02020603050405020304" pitchFamily="18" charset="0"/>
                <a:cs typeface="Calibri" panose="020F0502020204030204" pitchFamily="34" charset="0"/>
              </a:rPr>
              <a:t> and </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e </a:t>
            </a:r>
            <a:r>
              <a:rPr lang="en-US" sz="2400" dirty="0">
                <a:effectLst/>
                <a:latin typeface="Calibri" panose="020F0502020204030204" pitchFamily="34" charset="0"/>
                <a:ea typeface="Times New Roman" panose="02020603050405020304" pitchFamily="18" charset="0"/>
                <a:cs typeface="Calibri" panose="020F0502020204030204" pitchFamily="34" charset="0"/>
              </a:rPr>
              <a:t>as the branch and node voltages, respectively. KVL gives</a:t>
            </a:r>
            <a:endParaRPr lang="en-US" sz="2400" b="1" i="1" dirty="0">
              <a:effectLst/>
              <a:latin typeface="Calibri" panose="020F0502020204030204" pitchFamily="34" charset="0"/>
              <a:ea typeface="Times New Roman" panose="02020603050405020304" pitchFamily="18" charset="0"/>
              <a:cs typeface="Calibri" panose="020F0502020204030204" pitchFamily="34" charset="0"/>
            </a:endParaRPr>
          </a:p>
          <a:p>
            <a:pPr lvl="1" algn="ctr">
              <a:spcBef>
                <a:spcPts val="600"/>
              </a:spcBef>
              <a:spcAft>
                <a:spcPts val="600"/>
              </a:spcAft>
            </a:pPr>
            <a:r>
              <a:rPr lang="en-US" sz="2400" b="1" i="1" dirty="0">
                <a:effectLst/>
                <a:latin typeface="Calibri" panose="020F0502020204030204" pitchFamily="34" charset="0"/>
                <a:ea typeface="Times New Roman" panose="02020603050405020304" pitchFamily="18" charset="0"/>
                <a:cs typeface="Calibri" panose="020F0502020204030204" pitchFamily="34" charset="0"/>
              </a:rPr>
              <a:t>v = A</a:t>
            </a:r>
            <a:r>
              <a:rPr lang="en-US" sz="2400" b="1" i="1" baseline="30000" dirty="0">
                <a:effectLst/>
                <a:latin typeface="Calibri" panose="020F0502020204030204" pitchFamily="34" charset="0"/>
                <a:ea typeface="Times New Roman" panose="02020603050405020304" pitchFamily="18" charset="0"/>
                <a:cs typeface="Calibri" panose="020F0502020204030204" pitchFamily="34" charset="0"/>
              </a:rPr>
              <a:t>T</a:t>
            </a:r>
            <a:r>
              <a:rPr lang="en-US" sz="2400" b="1" i="1" dirty="0">
                <a:effectLst/>
                <a:latin typeface="Calibri" panose="020F0502020204030204" pitchFamily="34" charset="0"/>
                <a:ea typeface="Times New Roman" panose="02020603050405020304" pitchFamily="18" charset="0"/>
                <a:cs typeface="Calibri" panose="020F0502020204030204" pitchFamily="34" charset="0"/>
              </a:rPr>
              <a:t>. e</a:t>
            </a:r>
            <a:endParaRPr lang="en-US" sz="2400" u="sng" dirty="0">
              <a:latin typeface="Calibri" panose="020F0502020204030204" pitchFamily="34" charset="0"/>
              <a:cs typeface="Calibri" panose="020F0502020204030204" pitchFamily="34" charset="0"/>
            </a:endParaRPr>
          </a:p>
        </p:txBody>
      </p:sp>
      <p:sp>
        <p:nvSpPr>
          <p:cNvPr id="5" name="Date Placeholder 4">
            <a:extLst>
              <a:ext uri="{FF2B5EF4-FFF2-40B4-BE49-F238E27FC236}">
                <a16:creationId xmlns:a16="http://schemas.microsoft.com/office/drawing/2014/main" id="{D5980F2C-BD0D-495E-893A-74FB0FC9D256}"/>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2254ABE1-8786-4C47-A9BC-E0F84CDB8FC4}"/>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2D4BD2BD-F7B7-4DE1-A26F-72B286692789}"/>
              </a:ext>
            </a:extLst>
          </p:cNvPr>
          <p:cNvSpPr>
            <a:spLocks noGrp="1"/>
          </p:cNvSpPr>
          <p:nvPr>
            <p:ph type="sldNum" idx="12"/>
          </p:nvPr>
        </p:nvSpPr>
        <p:spPr/>
        <p:txBody>
          <a:bodyPr/>
          <a:lstStyle/>
          <a:p>
            <a:fld id="{49F32A32-B0BA-4F3A-8066-D3EFFFC323CB}" type="slidenum">
              <a:rPr lang="en-US" smtClean="0"/>
              <a:pPr/>
              <a:t>3</a:t>
            </a:fld>
            <a:endParaRPr lang="en-US" dirty="0"/>
          </a:p>
        </p:txBody>
      </p:sp>
    </p:spTree>
    <p:extLst>
      <p:ext uri="{BB962C8B-B14F-4D97-AF65-F5344CB8AC3E}">
        <p14:creationId xmlns:p14="http://schemas.microsoft.com/office/powerpoint/2010/main" val="297284793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err="1">
                <a:latin typeface="+mj-lt"/>
              </a:rPr>
              <a:t>Tellegen’s</a:t>
            </a:r>
            <a:r>
              <a:rPr lang="en-US" sz="3200" dirty="0">
                <a:latin typeface="+mj-lt"/>
              </a:rPr>
              <a:t> Theorem</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457200" y="1284556"/>
                <a:ext cx="8417293" cy="148232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Consider the total power developed  in all branches of the circuit shown below</a:t>
                </a:r>
              </a:p>
              <a:p>
                <a:pPr lvl="1" algn="ctr">
                  <a:spcBef>
                    <a:spcPts val="600"/>
                  </a:spcBef>
                  <a:spcAft>
                    <a:spcPts val="600"/>
                  </a:spcAft>
                </a:pPr>
                <a14:m>
                  <m:oMath xmlns:m="http://schemas.openxmlformats.org/officeDocument/2006/math">
                    <m:nary>
                      <m:naryPr>
                        <m:chr m:val="∑"/>
                        <m:ctrlPr>
                          <a:rPr lang="en-US" sz="2400" i="1" smtClean="0">
                            <a:effectLst/>
                            <a:latin typeface="Cambria Math" panose="02040503050406030204" pitchFamily="18" charset="0"/>
                            <a:ea typeface="Times New Roman" panose="02020603050405020304" pitchFamily="18" charset="0"/>
                          </a:rPr>
                        </m:ctrlPr>
                      </m:naryPr>
                      <m:sub>
                        <m:r>
                          <a:rPr lang="en-US" sz="2400" i="1" baseline="-25000">
                            <a:effectLst/>
                            <a:latin typeface="Cambria Math" panose="02040503050406030204" pitchFamily="18" charset="0"/>
                            <a:ea typeface="PMingLiU" panose="02020500000000000000" pitchFamily="18" charset="-120"/>
                            <a:cs typeface="Calibri" panose="020F0502020204030204" pitchFamily="34" charset="0"/>
                          </a:rPr>
                          <m:t>𝑘</m:t>
                        </m:r>
                        <m:r>
                          <a:rPr lang="en-US" sz="2400">
                            <a:effectLst/>
                            <a:latin typeface="Cambria Math" panose="02040503050406030204" pitchFamily="18" charset="0"/>
                            <a:ea typeface="Times New Roman" panose="02020603050405020304" pitchFamily="18" charset="0"/>
                            <a:cs typeface="Times New Roman" panose="02020603050405020304" pitchFamily="18" charset="0"/>
                          </a:rPr>
                          <m:t>=1</m:t>
                        </m:r>
                      </m:sub>
                      <m:sup>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N</m:t>
                        </m:r>
                      </m:sup>
                      <m:e>
                        <m:sSub>
                          <m:sSubPr>
                            <m:ctrlPr>
                              <a:rPr lang="en-US" sz="24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sSub>
                          <m:sSubPr>
                            <m:ctrlPr>
                              <a:rPr lang="en-US" sz="2400" i="1">
                                <a:effectLst/>
                                <a:latin typeface="Cambria Math" panose="02040503050406030204" pitchFamily="18" charset="0"/>
                                <a:ea typeface="Times New Roman" panose="02020603050405020304" pitchFamily="18" charset="0"/>
                              </a:rPr>
                            </m:ctrlPr>
                          </m:sSubPr>
                          <m:e>
                            <m:r>
                              <a:rPr lang="en-US" sz="2400" b="0" i="1" smtClean="0">
                                <a:effectLst/>
                                <a:latin typeface="Cambria Math" panose="02040503050406030204" pitchFamily="18" charset="0"/>
                                <a:ea typeface="Times New Roman" panose="02020603050405020304" pitchFamily="18" charset="0"/>
                              </a:rPr>
                              <m:t>𝑖</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𝒗</m:t>
                            </m:r>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𝑻</m:t>
                            </m:r>
                          </m:sup>
                        </m:s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e>
                    </m:nary>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𝒊</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b="1" i="1">
                            <a:effectLst/>
                            <a:latin typeface="Cambria Math" panose="02040503050406030204" pitchFamily="18" charset="0"/>
                            <a:ea typeface="Times New Roman" panose="02020603050405020304" pitchFamily="18" charset="0"/>
                          </a:rPr>
                        </m:ctrlPr>
                      </m:sSupPr>
                      <m:e>
                        <m:d>
                          <m:dPr>
                            <m:ctrlPr>
                              <a:rPr lang="en-US" sz="2400" b="1" i="1">
                                <a:effectLst/>
                                <a:latin typeface="Cambria Math" panose="02040503050406030204" pitchFamily="18" charset="0"/>
                                <a:ea typeface="Times New Roman" panose="02020603050405020304" pitchFamily="18" charset="0"/>
                              </a:rPr>
                            </m:ctrlPr>
                          </m:dPr>
                          <m:e>
                            <m:sSup>
                              <m:sSupPr>
                                <m:ctrlPr>
                                  <a:rPr lang="en-US" sz="2400" b="1" i="1">
                                    <a:effectLst/>
                                    <a:latin typeface="Cambria Math" panose="02040503050406030204" pitchFamily="18" charset="0"/>
                                    <a:ea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𝑻</m:t>
                                </m:r>
                              </m:sup>
                            </m:s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𝒆</m:t>
                            </m:r>
                          </m:e>
                        </m:d>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𝑻</m:t>
                        </m:r>
                      </m:sup>
                    </m:sSup>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𝒊</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400" b="1" i="1">
                            <a:effectLst/>
                            <a:latin typeface="Cambria Math" panose="02040503050406030204" pitchFamily="18" charset="0"/>
                            <a:ea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𝒆</m:t>
                        </m:r>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𝑻</m:t>
                        </m:r>
                      </m:sup>
                    </m:sSup>
                    <m:d>
                      <m:dPr>
                        <m:ctrlPr>
                          <a:rPr lang="en-US" sz="2400" b="1" i="1">
                            <a:effectLst/>
                            <a:latin typeface="Cambria Math" panose="02040503050406030204" pitchFamily="18" charset="0"/>
                            <a:ea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r>
                          <a:rPr lang="en-US" sz="2400" b="1" i="1" smtClean="0">
                            <a:effectLst/>
                            <a:latin typeface="Cambria Math" panose="02040503050406030204" pitchFamily="18" charset="0"/>
                            <a:ea typeface="Times New Roman" panose="02020603050405020304" pitchFamily="18" charset="0"/>
                            <a:cs typeface="Times New Roman" panose="02020603050405020304" pitchFamily="18" charset="0"/>
                          </a:rPr>
                          <m:t>𝒊</m:t>
                        </m:r>
                      </m:e>
                    </m:d>
                  </m:oMath>
                </a14:m>
                <a:r>
                  <a:rPr lang="en-US" sz="2400" dirty="0">
                    <a:effectLst/>
                    <a:latin typeface="Times New Roman" panose="02020603050405020304" pitchFamily="18" charset="0"/>
                    <a:ea typeface="Times New Roman" panose="02020603050405020304" pitchFamily="18" charset="0"/>
                  </a:rPr>
                  <a:t> = 0</a:t>
                </a:r>
                <a:endParaRPr lang="en-US" sz="2400" i="1" dirty="0">
                  <a:effectLst/>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57200" y="1284556"/>
                <a:ext cx="8417293" cy="1482329"/>
              </a:xfrm>
              <a:prstGeom prst="rect">
                <a:avLst/>
              </a:prstGeom>
              <a:blipFill>
                <a:blip r:embed="rId3"/>
                <a:stretch>
                  <a:fillRect l="-941" t="-3292" b="-6996"/>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763B2107-35DA-46AD-8432-04ADE4F68023}"/>
              </a:ext>
            </a:extLst>
          </p:cNvPr>
          <p:cNvSpPr txBox="1"/>
          <p:nvPr/>
        </p:nvSpPr>
        <p:spPr>
          <a:xfrm>
            <a:off x="363352" y="4408565"/>
            <a:ext cx="8417293" cy="135421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Applications</a:t>
            </a:r>
          </a:p>
          <a:p>
            <a:pPr marL="742950" lvl="1" indent="-285750">
              <a:spcBef>
                <a:spcPts val="600"/>
              </a:spcBef>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Impedance synthesis, sensitivity analysis and noise computation</a:t>
            </a:r>
          </a:p>
        </p:txBody>
      </p:sp>
      <p:sp>
        <p:nvSpPr>
          <p:cNvPr id="13" name="TextBox 12">
            <a:extLst>
              <a:ext uri="{FF2B5EF4-FFF2-40B4-BE49-F238E27FC236}">
                <a16:creationId xmlns:a16="http://schemas.microsoft.com/office/drawing/2014/main" id="{C4098FE1-DC4D-485D-A8CE-329E56CD0549}"/>
              </a:ext>
            </a:extLst>
          </p:cNvPr>
          <p:cNvSpPr txBox="1"/>
          <p:nvPr/>
        </p:nvSpPr>
        <p:spPr>
          <a:xfrm>
            <a:off x="363351" y="3204169"/>
            <a:ext cx="8417293" cy="984885"/>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Conservation of the power</a:t>
            </a:r>
          </a:p>
          <a:p>
            <a:pPr marL="742950" lvl="1" indent="-285750" algn="just">
              <a:spcBef>
                <a:spcPts val="600"/>
              </a:spcBef>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In any network, the summation of power is zero.</a:t>
            </a:r>
            <a:endParaRPr lang="en-US" sz="2400"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Date Placeholder 4">
            <a:extLst>
              <a:ext uri="{FF2B5EF4-FFF2-40B4-BE49-F238E27FC236}">
                <a16:creationId xmlns:a16="http://schemas.microsoft.com/office/drawing/2014/main" id="{85D4E32F-809F-42ED-B33C-3E1551F9D338}"/>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6" name="Footer Placeholder 5">
            <a:extLst>
              <a:ext uri="{FF2B5EF4-FFF2-40B4-BE49-F238E27FC236}">
                <a16:creationId xmlns:a16="http://schemas.microsoft.com/office/drawing/2014/main" id="{8C1A080D-FBE7-4BBF-9409-55E7447BFF2D}"/>
              </a:ext>
            </a:extLst>
          </p:cNvPr>
          <p:cNvSpPr>
            <a:spLocks noGrp="1"/>
          </p:cNvSpPr>
          <p:nvPr>
            <p:ph type="ftr" idx="11"/>
          </p:nvPr>
        </p:nvSpPr>
        <p:spPr/>
        <p:txBody>
          <a:bodyPr/>
          <a:lstStyle/>
          <a:p>
            <a:r>
              <a:rPr lang="en-US" b="1"/>
              <a:t>Reciprocity and Inter-reciprocity</a:t>
            </a:r>
            <a:endParaRPr lang="en-US" b="1" dirty="0"/>
          </a:p>
        </p:txBody>
      </p:sp>
      <p:sp>
        <p:nvSpPr>
          <p:cNvPr id="7" name="Slide Number Placeholder 6">
            <a:extLst>
              <a:ext uri="{FF2B5EF4-FFF2-40B4-BE49-F238E27FC236}">
                <a16:creationId xmlns:a16="http://schemas.microsoft.com/office/drawing/2014/main" id="{68555B70-962B-4DDE-97D4-054D07795CA3}"/>
              </a:ext>
            </a:extLst>
          </p:cNvPr>
          <p:cNvSpPr>
            <a:spLocks noGrp="1"/>
          </p:cNvSpPr>
          <p:nvPr>
            <p:ph type="sldNum" idx="12"/>
          </p:nvPr>
        </p:nvSpPr>
        <p:spPr/>
        <p:txBody>
          <a:bodyPr/>
          <a:lstStyle/>
          <a:p>
            <a:fld id="{49F32A32-B0BA-4F3A-8066-D3EFFFC323CB}" type="slidenum">
              <a:rPr lang="en-US" smtClean="0"/>
              <a:pPr/>
              <a:t>4</a:t>
            </a:fld>
            <a:endParaRPr lang="en-US" dirty="0"/>
          </a:p>
        </p:txBody>
      </p:sp>
    </p:spTree>
    <p:extLst>
      <p:ext uri="{BB962C8B-B14F-4D97-AF65-F5344CB8AC3E}">
        <p14:creationId xmlns:p14="http://schemas.microsoft.com/office/powerpoint/2010/main" val="72702511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9068634-EA9E-4BBA-9D8C-D3A275EDBF81}"/>
                  </a:ext>
                </a:extLst>
              </p:cNvPr>
              <p:cNvSpPr txBox="1"/>
              <p:nvPr/>
            </p:nvSpPr>
            <p:spPr>
              <a:xfrm>
                <a:off x="636269" y="1303546"/>
                <a:ext cx="8031451" cy="425090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Consider two </a:t>
                </a:r>
                <a:r>
                  <a:rPr lang="en-US" sz="2400" i="1" dirty="0">
                    <a:latin typeface="Calibri" panose="020F0502020204030204" pitchFamily="34" charset="0"/>
                    <a:cs typeface="Calibri" panose="020F0502020204030204" pitchFamily="34" charset="0"/>
                  </a:rPr>
                  <a:t>N-</a:t>
                </a:r>
                <a:r>
                  <a:rPr lang="en-US" sz="2400" dirty="0">
                    <a:latin typeface="Calibri" panose="020F0502020204030204" pitchFamily="34" charset="0"/>
                    <a:cs typeface="Calibri" panose="020F0502020204030204" pitchFamily="34" charset="0"/>
                  </a:rPr>
                  <a:t>ports </a:t>
                </a:r>
                <a:r>
                  <a:rPr lang="en-US" sz="2400" b="1" i="1" dirty="0">
                    <a:latin typeface="Calibri" panose="020F0502020204030204" pitchFamily="34" charset="0"/>
                    <a:cs typeface="Calibri" panose="020F0502020204030204" pitchFamily="34" charset="0"/>
                  </a:rPr>
                  <a:t>N </a:t>
                </a:r>
                <a:r>
                  <a:rPr lang="en-US" sz="2400" dirty="0">
                    <a:latin typeface="Calibri" panose="020F0502020204030204" pitchFamily="34" charset="0"/>
                    <a:cs typeface="Calibri" panose="020F0502020204030204" pitchFamily="34" charset="0"/>
                  </a:rPr>
                  <a:t>and</a:t>
                </a:r>
                <a:r>
                  <a:rPr lang="en-US" sz="2400" b="1" i="1" dirty="0">
                    <a:latin typeface="Calibri" panose="020F0502020204030204" pitchFamily="34" charset="0"/>
                    <a:cs typeface="Calibri" panose="020F0502020204030204" pitchFamily="34" charset="0"/>
                  </a:rPr>
                  <a:t> N’ </a:t>
                </a:r>
                <a:r>
                  <a:rPr lang="en-US" sz="2400" dirty="0">
                    <a:latin typeface="Calibri" panose="020F0502020204030204" pitchFamily="34" charset="0"/>
                    <a:cs typeface="Calibri" panose="020F0502020204030204" pitchFamily="34" charset="0"/>
                  </a:rPr>
                  <a:t>with the same </a:t>
                </a:r>
                <a:r>
                  <a:rPr lang="en-US" sz="2400" b="1" i="1" dirty="0">
                    <a:latin typeface="Calibri" panose="020F0502020204030204" pitchFamily="34" charset="0"/>
                    <a:cs typeface="Calibri" panose="020F0502020204030204" pitchFamily="34" charset="0"/>
                  </a:rPr>
                  <a:t>A </a:t>
                </a:r>
                <a:r>
                  <a:rPr lang="en-US" sz="2400" dirty="0">
                    <a:latin typeface="Calibri" panose="020F0502020204030204" pitchFamily="34" charset="0"/>
                    <a:cs typeface="Calibri" panose="020F0502020204030204" pitchFamily="34" charset="0"/>
                  </a:rPr>
                  <a:t>matrices. The previous equations give</a:t>
                </a:r>
              </a:p>
              <a:p>
                <a:endParaRPr lang="en-US" sz="2400" dirty="0">
                  <a:latin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𝑖</m:t>
                              </m:r>
                              <m:r>
                                <a:rPr lang="en-US" sz="2400" i="1">
                                  <a:latin typeface="Cambria Math" panose="02040503050406030204" pitchFamily="18" charset="0"/>
                                  <a:ea typeface="Times New Roman" panose="02020603050405020304" pitchFamily="18" charset="0"/>
                                </a:rPr>
                                <m:t>′</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400" b="1" i="1">
                                  <a:latin typeface="Cambria Math" panose="02040503050406030204" pitchFamily="18" charset="0"/>
                                  <a:ea typeface="Times New Roman" panose="02020603050405020304" pitchFamily="18" charset="0"/>
                                </a:rPr>
                              </m:ctrlPr>
                            </m:sSupPr>
                            <m:e>
                              <m:r>
                                <a:rPr lang="en-US" sz="2400" b="1" i="1">
                                  <a:latin typeface="Cambria Math" panose="02040503050406030204" pitchFamily="18" charset="0"/>
                                  <a:ea typeface="Times New Roman" panose="02020603050405020304" pitchFamily="18" charset="0"/>
                                  <a:cs typeface="Times New Roman" panose="02020603050405020304" pitchFamily="18" charset="0"/>
                                </a:rPr>
                                <m:t>𝒗</m:t>
                              </m:r>
                            </m:e>
                            <m:sup>
                              <m:r>
                                <a:rPr lang="en-US" sz="2400" b="1" i="1">
                                  <a:latin typeface="Cambria Math" panose="02040503050406030204" pitchFamily="18" charset="0"/>
                                  <a:ea typeface="Times New Roman" panose="02020603050405020304" pitchFamily="18" charset="0"/>
                                  <a:cs typeface="Times New Roman" panose="02020603050405020304" pitchFamily="18" charset="0"/>
                                </a:rPr>
                                <m:t>𝑻</m:t>
                              </m:r>
                            </m:sup>
                          </m:sSup>
                          <m:sSup>
                            <m:sSupPr>
                              <m:ctrlPr>
                                <a:rPr lang="en-US" sz="2400" b="1" i="1">
                                  <a:latin typeface="Cambria Math" panose="02040503050406030204" pitchFamily="18" charset="0"/>
                                  <a:ea typeface="Times New Roman" panose="02020603050405020304" pitchFamily="18" charset="0"/>
                                </a:rPr>
                              </m:ctrlPr>
                            </m:sSupPr>
                            <m:e>
                              <m:r>
                                <a:rPr lang="en-US" sz="2400" b="1" i="1">
                                  <a:latin typeface="Cambria Math" panose="02040503050406030204" pitchFamily="18" charset="0"/>
                                  <a:ea typeface="Times New Roman" panose="02020603050405020304" pitchFamily="18" charset="0"/>
                                </a:rPr>
                                <m:t>𝒊</m:t>
                              </m:r>
                            </m:e>
                            <m:sup>
                              <m:r>
                                <a:rPr lang="en-US" sz="2400" b="1"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 </m:t>
                          </m:r>
                        </m:e>
                      </m:nary>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𝑷𝒑</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𝑷𝒃</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sSub>
                            <m:sSubPr>
                              <m:ctrlPr>
                                <a:rPr lang="en-US" sz="2400" i="1">
                                  <a:latin typeface="Cambria Math" panose="02040503050406030204" pitchFamily="18" charset="0"/>
                                  <a:ea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2400"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400" b="1" i="1">
                                  <a:latin typeface="Cambria Math" panose="02040503050406030204" pitchFamily="18" charset="0"/>
                                  <a:ea typeface="Times New Roman" panose="02020603050405020304" pitchFamily="18" charset="0"/>
                                </a:rPr>
                              </m:ctrlPr>
                            </m:sSupPr>
                            <m:e>
                              <m:r>
                                <a:rPr lang="en-US" sz="2400" b="1" i="1">
                                  <a:latin typeface="Cambria Math" panose="02040503050406030204" pitchFamily="18" charset="0"/>
                                  <a:ea typeface="Times New Roman" panose="02020603050405020304" pitchFamily="18" charset="0"/>
                                  <a:cs typeface="Times New Roman" panose="02020603050405020304" pitchFamily="18" charset="0"/>
                                </a:rPr>
                                <m:t>𝒗</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e>
                            <m:sup>
                              <m:r>
                                <a:rPr lang="en-US" sz="2400" b="1" i="1">
                                  <a:latin typeface="Cambria Math" panose="02040503050406030204" pitchFamily="18" charset="0"/>
                                  <a:ea typeface="Times New Roman" panose="02020603050405020304" pitchFamily="18" charset="0"/>
                                  <a:cs typeface="Times New Roman" panose="02020603050405020304" pitchFamily="18" charset="0"/>
                                </a:rPr>
                                <m:t>𝑻</m:t>
                              </m:r>
                            </m:sup>
                          </m:sSup>
                          <m:sSup>
                            <m:sSupPr>
                              <m:ctrlPr>
                                <a:rPr lang="en-US" sz="2400" b="1" i="1">
                                  <a:latin typeface="Cambria Math" panose="02040503050406030204" pitchFamily="18" charset="0"/>
                                  <a:ea typeface="Times New Roman" panose="02020603050405020304" pitchFamily="18" charset="0"/>
                                </a:rPr>
                              </m:ctrlPr>
                            </m:sSupPr>
                            <m:e>
                              <m:r>
                                <a:rPr lang="en-US" sz="2400" b="1" i="1">
                                  <a:latin typeface="Cambria Math" panose="02040503050406030204" pitchFamily="18" charset="0"/>
                                  <a:ea typeface="Times New Roman" panose="02020603050405020304" pitchFamily="18" charset="0"/>
                                </a:rPr>
                                <m:t>𝒊</m:t>
                              </m:r>
                            </m:e>
                            <m:sup>
                              <m:r>
                                <a:rPr lang="en-US" sz="2400" b="1"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 </m:t>
                          </m:r>
                        </m:e>
                      </m:nary>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𝑷𝒑</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latin typeface="Cambria Math" panose="02040503050406030204" pitchFamily="18" charset="0"/>
                          <a:ea typeface="Times New Roman" panose="02020603050405020304" pitchFamily="18" charset="0"/>
                          <a:cs typeface="Times New Roman" panose="02020603050405020304" pitchFamily="18" charset="0"/>
                        </a:rPr>
                        <m:t>𝑷𝒃</m:t>
                      </m:r>
                      <m:r>
                        <a:rPr lang="en-US" sz="24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1200"/>
                  </a:spcBef>
                </a:pPr>
                <a:r>
                  <a:rPr lang="en-US" sz="2400" dirty="0">
                    <a:latin typeface="Calibri" panose="020F0502020204030204" pitchFamily="34" charset="0"/>
                    <a:ea typeface="Times New Roman" panose="02020603050405020304" pitchFamily="18" charset="0"/>
                    <a:cs typeface="Times New Roman" panose="02020603050405020304" pitchFamily="18" charset="0"/>
                  </a:rPr>
                  <a:t>Here, </a:t>
                </a:r>
                <a:r>
                  <a:rPr lang="en-US" sz="2400" b="1" i="1" dirty="0">
                    <a:latin typeface="Calibri" panose="020F0502020204030204" pitchFamily="34" charset="0"/>
                    <a:ea typeface="Times New Roman" panose="02020603050405020304" pitchFamily="18" charset="0"/>
                    <a:cs typeface="Times New Roman" panose="02020603050405020304" pitchFamily="18" charset="0"/>
                  </a:rPr>
                  <a:t>Pp </a:t>
                </a:r>
                <a:r>
                  <a:rPr lang="en-US" sz="2400" dirty="0">
                    <a:latin typeface="Calibri" panose="020F0502020204030204" pitchFamily="34" charset="0"/>
                    <a:ea typeface="Times New Roman" panose="02020603050405020304" pitchFamily="18" charset="0"/>
                    <a:cs typeface="Times New Roman" panose="02020603050405020304" pitchFamily="18" charset="0"/>
                  </a:rPr>
                  <a:t>refers to the quantities </a:t>
                </a:r>
                <a:r>
                  <a:rPr lang="en-US" sz="2400" i="1" dirty="0">
                    <a:latin typeface="Calibri" panose="020F0502020204030204" pitchFamily="34" charset="0"/>
                    <a:ea typeface="Times New Roman" panose="02020603050405020304" pitchFamily="18" charset="0"/>
                    <a:cs typeface="Times New Roman" panose="02020603050405020304" pitchFamily="18" charset="0"/>
                  </a:rPr>
                  <a:t>in the branches at the port </a:t>
                </a:r>
                <a:r>
                  <a:rPr lang="en-US" sz="2400" dirty="0">
                    <a:latin typeface="Calibri" panose="020F0502020204030204" pitchFamily="34" charset="0"/>
                    <a:ea typeface="Times New Roman" panose="02020603050405020304" pitchFamily="18" charset="0"/>
                    <a:cs typeface="Times New Roman" panose="02020603050405020304" pitchFamily="18" charset="0"/>
                  </a:rPr>
                  <a:t>and</a:t>
                </a:r>
                <a:r>
                  <a:rPr lang="en-US" sz="2400" b="1" i="1" dirty="0">
                    <a:latin typeface="Calibri" panose="020F0502020204030204" pitchFamily="34" charset="0"/>
                    <a:ea typeface="Times New Roman" panose="02020603050405020304" pitchFamily="18" charset="0"/>
                    <a:cs typeface="Times New Roman" panose="02020603050405020304" pitchFamily="18" charset="0"/>
                  </a:rPr>
                  <a:t> Pb r</a:t>
                </a:r>
                <a:r>
                  <a:rPr lang="en-US" sz="2400" dirty="0">
                    <a:latin typeface="Calibri" panose="020F0502020204030204" pitchFamily="34" charset="0"/>
                    <a:ea typeface="Times New Roman" panose="02020603050405020304" pitchFamily="18" charset="0"/>
                    <a:cs typeface="Times New Roman" panose="02020603050405020304" pitchFamily="18" charset="0"/>
                  </a:rPr>
                  <a:t>efers to those </a:t>
                </a:r>
                <a:r>
                  <a:rPr lang="en-US" sz="2400" i="1" dirty="0">
                    <a:latin typeface="Calibri" panose="020F0502020204030204" pitchFamily="34" charset="0"/>
                    <a:ea typeface="Times New Roman" panose="02020603050405020304" pitchFamily="18" charset="0"/>
                    <a:cs typeface="Times New Roman" panose="02020603050405020304" pitchFamily="18" charset="0"/>
                  </a:rPr>
                  <a:t>inside the N-port </a:t>
                </a:r>
                <a:r>
                  <a:rPr lang="en-US" sz="2400" dirty="0">
                    <a:latin typeface="Calibri" panose="020F0502020204030204" pitchFamily="34" charset="0"/>
                    <a:ea typeface="Times New Roman" panose="02020603050405020304" pitchFamily="18" charset="0"/>
                    <a:cs typeface="Times New Roman" panose="02020603050405020304" pitchFamily="18" charset="0"/>
                  </a:rPr>
                  <a:t>in </a:t>
                </a:r>
                <a:r>
                  <a:rPr lang="en-US" sz="2400" b="1" i="1" dirty="0">
                    <a:latin typeface="Calibri" panose="020F0502020204030204" pitchFamily="34" charset="0"/>
                    <a:ea typeface="Times New Roman" panose="02020603050405020304" pitchFamily="18" charset="0"/>
                    <a:cs typeface="Times New Roman" panose="02020603050405020304" pitchFamily="18" charset="0"/>
                  </a:rPr>
                  <a:t>N.</a:t>
                </a:r>
                <a:r>
                  <a:rPr lang="en-US" sz="2400" dirty="0">
                    <a:latin typeface="Calibri" panose="020F0502020204030204" pitchFamily="34" charset="0"/>
                    <a:ea typeface="Times New Roman" panose="02020603050405020304" pitchFamily="18" charset="0"/>
                    <a:cs typeface="Times New Roman" panose="02020603050405020304" pitchFamily="18" charset="0"/>
                  </a:rPr>
                  <a:t> The primed quantities </a:t>
                </a:r>
                <a:r>
                  <a:rPr lang="en-US" sz="2400" b="1" i="1" dirty="0">
                    <a:latin typeface="Calibri" panose="020F0502020204030204" pitchFamily="34" charset="0"/>
                    <a:ea typeface="Times New Roman" panose="02020603050405020304" pitchFamily="18" charset="0"/>
                    <a:cs typeface="Times New Roman" panose="02020603050405020304" pitchFamily="18" charset="0"/>
                  </a:rPr>
                  <a:t>Pp’ </a:t>
                </a:r>
                <a:r>
                  <a:rPr lang="en-US" sz="2400" dirty="0">
                    <a:latin typeface="Calibri" panose="020F0502020204030204" pitchFamily="34" charset="0"/>
                    <a:ea typeface="Times New Roman" panose="02020603050405020304" pitchFamily="18" charset="0"/>
                    <a:cs typeface="Times New Roman" panose="02020603050405020304" pitchFamily="18" charset="0"/>
                  </a:rPr>
                  <a:t>and</a:t>
                </a:r>
                <a:r>
                  <a:rPr lang="en-US" sz="2400" b="1" i="1" dirty="0">
                    <a:latin typeface="Calibri" panose="020F0502020204030204" pitchFamily="34" charset="0"/>
                    <a:ea typeface="Times New Roman" panose="02020603050405020304" pitchFamily="18" charset="0"/>
                    <a:cs typeface="Times New Roman" panose="02020603050405020304" pitchFamily="18" charset="0"/>
                  </a:rPr>
                  <a:t> Pb’ r</a:t>
                </a:r>
                <a:r>
                  <a:rPr lang="en-US" sz="2400" dirty="0">
                    <a:latin typeface="Calibri" panose="020F0502020204030204" pitchFamily="34" charset="0"/>
                    <a:ea typeface="Times New Roman" panose="02020603050405020304" pitchFamily="18" charset="0"/>
                    <a:cs typeface="Times New Roman" panose="02020603050405020304" pitchFamily="18" charset="0"/>
                  </a:rPr>
                  <a:t>efer to the equivalent ones in </a:t>
                </a:r>
                <a:r>
                  <a:rPr lang="en-US" sz="2400" b="1" i="1" dirty="0">
                    <a:latin typeface="Calibri" panose="020F0502020204030204" pitchFamily="34" charset="0"/>
                    <a:ea typeface="Times New Roman" panose="02020603050405020304" pitchFamily="18" charset="0"/>
                    <a:cs typeface="Times New Roman" panose="02020603050405020304" pitchFamily="18" charset="0"/>
                  </a:rPr>
                  <a:t>N’.</a:t>
                </a:r>
                <a14:m>
                  <m:oMath xmlns:m="http://schemas.openxmlformats.org/officeDocument/2006/math">
                    <m:r>
                      <a:rPr lang="en-US" sz="2400" i="1" smtClean="0">
                        <a:latin typeface="Cambria Math" panose="02040503050406030204" pitchFamily="18" charset="0"/>
                        <a:ea typeface="Times New Roman" panose="02020603050405020304" pitchFamily="18" charset="0"/>
                      </a:rPr>
                      <m:t> </m:t>
                    </m:r>
                  </m:oMath>
                </a14:m>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D9068634-EA9E-4BBA-9D8C-D3A275EDBF81}"/>
                  </a:ext>
                </a:extLst>
              </p:cNvPr>
              <p:cNvSpPr txBox="1">
                <a:spLocks noRot="1" noChangeAspect="1" noMove="1" noResize="1" noEditPoints="1" noAdjustHandles="1" noChangeArrowheads="1" noChangeShapeType="1" noTextEdit="1"/>
              </p:cNvSpPr>
              <p:nvPr/>
            </p:nvSpPr>
            <p:spPr>
              <a:xfrm>
                <a:off x="636269" y="1303546"/>
                <a:ext cx="8031451" cy="4250907"/>
              </a:xfrm>
              <a:prstGeom prst="rect">
                <a:avLst/>
              </a:prstGeom>
              <a:blipFill>
                <a:blip r:embed="rId2"/>
                <a:stretch>
                  <a:fillRect l="-1138" t="-1148" r="-1214" b="-2439"/>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44FFEABB-4D29-4A21-9343-DD8D4D7BFCF8}"/>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7" name="Footer Placeholder 6">
            <a:extLst>
              <a:ext uri="{FF2B5EF4-FFF2-40B4-BE49-F238E27FC236}">
                <a16:creationId xmlns:a16="http://schemas.microsoft.com/office/drawing/2014/main" id="{585E0702-A8AF-40F3-A412-C52A11E712F8}"/>
              </a:ext>
            </a:extLst>
          </p:cNvPr>
          <p:cNvSpPr>
            <a:spLocks noGrp="1"/>
          </p:cNvSpPr>
          <p:nvPr>
            <p:ph type="ftr" idx="11"/>
          </p:nvPr>
        </p:nvSpPr>
        <p:spPr/>
        <p:txBody>
          <a:bodyPr/>
          <a:lstStyle/>
          <a:p>
            <a:r>
              <a:rPr lang="en-US" b="1"/>
              <a:t>Reciprocity and Inter-reciprocity</a:t>
            </a:r>
            <a:endParaRPr lang="en-US" b="1" dirty="0"/>
          </a:p>
        </p:txBody>
      </p:sp>
      <p:sp>
        <p:nvSpPr>
          <p:cNvPr id="8" name="Slide Number Placeholder 7">
            <a:extLst>
              <a:ext uri="{FF2B5EF4-FFF2-40B4-BE49-F238E27FC236}">
                <a16:creationId xmlns:a16="http://schemas.microsoft.com/office/drawing/2014/main" id="{B97617D7-7F0A-4CEC-BBD5-7B9D77924D06}"/>
              </a:ext>
            </a:extLst>
          </p:cNvPr>
          <p:cNvSpPr>
            <a:spLocks noGrp="1"/>
          </p:cNvSpPr>
          <p:nvPr>
            <p:ph type="sldNum" idx="12"/>
          </p:nvPr>
        </p:nvSpPr>
        <p:spPr/>
        <p:txBody>
          <a:bodyPr/>
          <a:lstStyle/>
          <a:p>
            <a:fld id="{49F32A32-B0BA-4F3A-8066-D3EFFFC323CB}" type="slidenum">
              <a:rPr lang="en-US" smtClean="0"/>
              <a:pPr/>
              <a:t>5</a:t>
            </a:fld>
            <a:endParaRPr lang="en-US" dirty="0"/>
          </a:p>
        </p:txBody>
      </p:sp>
      <p:sp>
        <p:nvSpPr>
          <p:cNvPr id="9" name="TextShape 4">
            <a:extLst>
              <a:ext uri="{FF2B5EF4-FFF2-40B4-BE49-F238E27FC236}">
                <a16:creationId xmlns:a16="http://schemas.microsoft.com/office/drawing/2014/main" id="{AEEACBA7-59EC-43E6-9C9F-B49B18BD81C3}"/>
              </a:ext>
            </a:extLst>
          </p:cNvPr>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Using </a:t>
            </a:r>
            <a:r>
              <a:rPr lang="en-US" sz="3200" dirty="0" err="1">
                <a:latin typeface="+mj-lt"/>
              </a:rPr>
              <a:t>Tellegen’s</a:t>
            </a:r>
            <a:r>
              <a:rPr lang="en-US" sz="3200" dirty="0">
                <a:latin typeface="+mj-lt"/>
              </a:rPr>
              <a:t> Theorem in N-ports</a:t>
            </a:r>
            <a:endParaRPr dirty="0">
              <a:latin typeface="+mj-lt"/>
            </a:endParaRPr>
          </a:p>
        </p:txBody>
      </p:sp>
    </p:spTree>
    <p:extLst>
      <p:ext uri="{BB962C8B-B14F-4D97-AF65-F5344CB8AC3E}">
        <p14:creationId xmlns:p14="http://schemas.microsoft.com/office/powerpoint/2010/main" val="143706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2B63C58-7C8B-40B5-A3A9-4BEA1AB4BAB8}"/>
                  </a:ext>
                </a:extLst>
              </p:cNvPr>
              <p:cNvSpPr txBox="1"/>
              <p:nvPr/>
            </p:nvSpPr>
            <p:spPr>
              <a:xfrm>
                <a:off x="542925" y="1345563"/>
                <a:ext cx="8124795" cy="440300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 If the inside structures of </a:t>
                </a:r>
                <a:r>
                  <a:rPr lang="en-US" sz="2400" b="1" i="1" dirty="0">
                    <a:latin typeface="Calibri" panose="020F0502020204030204" pitchFamily="34" charset="0"/>
                    <a:cs typeface="Calibri" panose="020F0502020204030204" pitchFamily="34" charset="0"/>
                  </a:rPr>
                  <a:t>N  </a:t>
                </a:r>
                <a:r>
                  <a:rPr lang="en-US" sz="2400" dirty="0">
                    <a:latin typeface="Calibri" panose="020F0502020204030204" pitchFamily="34" charset="0"/>
                    <a:cs typeface="Calibri" panose="020F0502020204030204" pitchFamily="34" charset="0"/>
                  </a:rPr>
                  <a:t>and </a:t>
                </a:r>
                <a:r>
                  <a:rPr lang="en-US" sz="2400" b="1" i="1" dirty="0">
                    <a:latin typeface="Calibri" panose="020F0502020204030204" pitchFamily="34" charset="0"/>
                    <a:cs typeface="Calibri" panose="020F0502020204030204" pitchFamily="34" charset="0"/>
                  </a:rPr>
                  <a:t>N’ </a:t>
                </a:r>
                <a:r>
                  <a:rPr lang="en-US" sz="2400" dirty="0">
                    <a:latin typeface="Calibri" panose="020F0502020204030204" pitchFamily="34" charset="0"/>
                    <a:cs typeface="Calibri" panose="020F0502020204030204" pitchFamily="34" charset="0"/>
                  </a:rPr>
                  <a:t>are such that </a:t>
                </a:r>
                <a:r>
                  <a:rPr lang="en-US" sz="2400" b="1" i="1" dirty="0">
                    <a:latin typeface="Calibri" panose="020F0502020204030204" pitchFamily="34" charset="0"/>
                    <a:cs typeface="Calibri" panose="020F0502020204030204" pitchFamily="34" charset="0"/>
                  </a:rPr>
                  <a:t>Pb = Pb’, </a:t>
                </a:r>
                <a:r>
                  <a:rPr lang="en-US" sz="2400" dirty="0">
                    <a:latin typeface="Calibri" panose="020F0502020204030204" pitchFamily="34" charset="0"/>
                    <a:cs typeface="Calibri" panose="020F0502020204030204" pitchFamily="34" charset="0"/>
                  </a:rPr>
                  <a:t>then </a:t>
                </a:r>
                <a:r>
                  <a:rPr lang="en-US" sz="2400" b="1" i="1" dirty="0">
                    <a:latin typeface="Calibri" panose="020F0502020204030204" pitchFamily="34" charset="0"/>
                    <a:ea typeface="Times New Roman" panose="02020603050405020304" pitchFamily="18" charset="0"/>
                    <a:cs typeface="Calibri" panose="020F0502020204030204" pitchFamily="34" charset="0"/>
                  </a:rPr>
                  <a:t>Pp = Pp’ </a:t>
                </a:r>
                <a:r>
                  <a:rPr lang="en-US" sz="2400" dirty="0">
                    <a:latin typeface="Calibri" panose="020F0502020204030204" pitchFamily="34" charset="0"/>
                    <a:ea typeface="Times New Roman" panose="02020603050405020304" pitchFamily="18" charset="0"/>
                    <a:cs typeface="Calibri" panose="020F0502020204030204" pitchFamily="34" charset="0"/>
                  </a:rPr>
                  <a:t>also holds</a:t>
                </a:r>
                <a:r>
                  <a:rPr lang="en-US" sz="2400" b="1" i="1" dirty="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The port voltages and  currents satisfy this condition, or</a:t>
                </a:r>
              </a:p>
              <a:p>
                <a:pPr lvl="1" algn="just">
                  <a:spcBef>
                    <a:spcPts val="600"/>
                  </a:spcBef>
                  <a:spcAft>
                    <a:spcPts val="600"/>
                  </a:spcAft>
                </a:pPr>
                <a14:m>
                  <m:oMathPara xmlns:m="http://schemas.openxmlformats.org/officeDocument/2006/math">
                    <m:oMathParaPr>
                      <m:jc m:val="centerGroup"/>
                    </m:oMathParaPr>
                    <m:oMath xmlns:m="http://schemas.openxmlformats.org/officeDocument/2006/math">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sSubSup>
                            <m:sSub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bSup>
                        </m:e>
                      </m:nary>
                      <m:r>
                        <a:rPr lang="en-US" sz="2400" b="1" i="1">
                          <a:latin typeface="Cambria Math" panose="02040503050406030204" pitchFamily="18" charset="0"/>
                          <a:ea typeface="Times New Roman" panose="02020603050405020304" pitchFamily="18" charset="0"/>
                          <a:cs typeface="Times New Roman" panose="02020603050405020304" pitchFamily="18" charset="0"/>
                        </a:rPr>
                        <m:t>=</m:t>
                      </m:r>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Sup>
                            <m:sSub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bSup>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e>
                      </m:nary>
                    </m:oMath>
                  </m:oMathPara>
                </a14:m>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lvl="1" algn="just">
                  <a:spcBef>
                    <a:spcPts val="600"/>
                  </a:spcBef>
                  <a:spcAft>
                    <a:spcPts val="600"/>
                  </a:spcAft>
                </a:pPr>
                <a:r>
                  <a:rPr lang="en-US" sz="2400" dirty="0">
                    <a:latin typeface="Calibri" panose="020F0502020204030204" pitchFamily="34" charset="0"/>
                    <a:ea typeface="Times New Roman" panose="02020603050405020304" pitchFamily="18" charset="0"/>
                    <a:cs typeface="Calibri" panose="020F0502020204030204" pitchFamily="34" charset="0"/>
                  </a:rPr>
                  <a:t>where </a:t>
                </a:r>
                <a:r>
                  <a:rPr lang="en-US" sz="2400" i="1" dirty="0" err="1">
                    <a:latin typeface="Calibri" panose="020F0502020204030204" pitchFamily="34" charset="0"/>
                    <a:ea typeface="Times New Roman" panose="02020603050405020304" pitchFamily="18" charset="0"/>
                    <a:cs typeface="Calibri" panose="020F0502020204030204" pitchFamily="34" charset="0"/>
                  </a:rPr>
                  <a:t>i</a:t>
                </a:r>
                <a:r>
                  <a:rPr lang="en-US" sz="2400" i="1" baseline="-25000" dirty="0" err="1">
                    <a:latin typeface="Calibri" panose="020F0502020204030204" pitchFamily="34" charset="0"/>
                    <a:ea typeface="Times New Roman" panose="02020603050405020304" pitchFamily="18" charset="0"/>
                    <a:cs typeface="Calibri" panose="020F0502020204030204" pitchFamily="34" charset="0"/>
                  </a:rPr>
                  <a:t>k</a:t>
                </a:r>
                <a:r>
                  <a:rPr lang="en-US" sz="2400" dirty="0">
                    <a:latin typeface="Calibri" panose="020F0502020204030204" pitchFamily="34" charset="0"/>
                    <a:ea typeface="Times New Roman" panose="02020603050405020304" pitchFamily="18" charset="0"/>
                    <a:cs typeface="Calibri" panose="020F0502020204030204" pitchFamily="34" charset="0"/>
                  </a:rPr>
                  <a:t> and </a:t>
                </a:r>
                <a:r>
                  <a:rPr lang="en-US" sz="2400" i="1" dirty="0" err="1">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latin typeface="Calibri" panose="020F0502020204030204" pitchFamily="34" charset="0"/>
                    <a:ea typeface="Times New Roman" panose="02020603050405020304" pitchFamily="18" charset="0"/>
                    <a:cs typeface="Calibri" panose="020F0502020204030204" pitchFamily="34" charset="0"/>
                  </a:rPr>
                  <a:t>k</a:t>
                </a:r>
                <a:r>
                  <a:rPr lang="en-US" sz="2400" i="1" baseline="-25000" dirty="0">
                    <a:latin typeface="Calibri" panose="020F0502020204030204" pitchFamily="34" charset="0"/>
                    <a:ea typeface="Times New Roman" panose="02020603050405020304" pitchFamily="18" charset="0"/>
                    <a:cs typeface="Calibri" panose="020F0502020204030204" pitchFamily="34" charset="0"/>
                  </a:rPr>
                  <a:t> </a:t>
                </a:r>
                <a:r>
                  <a:rPr lang="en-US" sz="2400" baseline="-25000" dirty="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are the port currents and voltages under one set of excitations, while </a:t>
                </a:r>
                <a:r>
                  <a:rPr lang="en-US" sz="2400" i="1" dirty="0" err="1">
                    <a:latin typeface="Calibri" panose="020F0502020204030204" pitchFamily="34" charset="0"/>
                    <a:ea typeface="Times New Roman" panose="02020603050405020304" pitchFamily="18" charset="0"/>
                    <a:cs typeface="Calibri" panose="020F0502020204030204" pitchFamily="34" charset="0"/>
                  </a:rPr>
                  <a:t>i</a:t>
                </a:r>
                <a:r>
                  <a:rPr lang="en-US" sz="2400" i="1" baseline="-25000" dirty="0" err="1">
                    <a:latin typeface="Calibri" panose="020F0502020204030204" pitchFamily="34" charset="0"/>
                    <a:ea typeface="Times New Roman" panose="02020603050405020304" pitchFamily="18" charset="0"/>
                    <a:cs typeface="Calibri" panose="020F0502020204030204" pitchFamily="34" charset="0"/>
                  </a:rPr>
                  <a:t>k</a:t>
                </a:r>
                <a:r>
                  <a:rPr lang="en-US" sz="2400" dirty="0">
                    <a:latin typeface="Calibri" panose="020F0502020204030204" pitchFamily="34" charset="0"/>
                    <a:ea typeface="Times New Roman" panose="02020603050405020304" pitchFamily="18" charset="0"/>
                    <a:cs typeface="Calibri" panose="020F0502020204030204" pitchFamily="34" charset="0"/>
                  </a:rPr>
                  <a:t>’  and </a:t>
                </a:r>
                <a:r>
                  <a:rPr lang="en-US" sz="2400" i="1" dirty="0" err="1">
                    <a:latin typeface="Calibri" panose="020F0502020204030204" pitchFamily="34" charset="0"/>
                    <a:ea typeface="Times New Roman" panose="02020603050405020304" pitchFamily="18" charset="0"/>
                    <a:cs typeface="Calibri" panose="020F0502020204030204" pitchFamily="34" charset="0"/>
                  </a:rPr>
                  <a:t>v</a:t>
                </a:r>
                <a:r>
                  <a:rPr lang="en-US" sz="2400" i="1" baseline="-25000" dirty="0" err="1">
                    <a:latin typeface="Calibri" panose="020F0502020204030204" pitchFamily="34" charset="0"/>
                    <a:ea typeface="Times New Roman" panose="02020603050405020304" pitchFamily="18" charset="0"/>
                    <a:cs typeface="Calibri" panose="020F0502020204030204" pitchFamily="34" charset="0"/>
                  </a:rPr>
                  <a:t>k</a:t>
                </a:r>
                <a:r>
                  <a:rPr lang="en-US" sz="2400" dirty="0">
                    <a:latin typeface="Calibri" panose="020F0502020204030204" pitchFamily="34" charset="0"/>
                    <a:ea typeface="Times New Roman" panose="02020603050405020304" pitchFamily="18" charset="0"/>
                    <a:cs typeface="Calibri" panose="020F0502020204030204" pitchFamily="34" charset="0"/>
                  </a:rPr>
                  <a:t>’ are those under a different one, f</a:t>
                </a:r>
                <a:r>
                  <a:rPr lang="en-US" sz="2400" i="1" dirty="0">
                    <a:latin typeface="Calibri" panose="020F0502020204030204" pitchFamily="34" charset="0"/>
                    <a:ea typeface="Times New Roman" panose="02020603050405020304" pitchFamily="18" charset="0"/>
                    <a:cs typeface="Calibri" panose="020F0502020204030204" pitchFamily="34" charset="0"/>
                  </a:rPr>
                  <a:t>or the same N-port. </a:t>
                </a:r>
                <a:r>
                  <a:rPr lang="en-US" sz="2400" dirty="0">
                    <a:latin typeface="Calibri" panose="020F0502020204030204" pitchFamily="34" charset="0"/>
                    <a:ea typeface="Times New Roman" panose="02020603050405020304" pitchFamily="18" charset="0"/>
                    <a:cs typeface="Calibri" panose="020F0502020204030204" pitchFamily="34" charset="0"/>
                  </a:rPr>
                  <a:t>Then, relations can be found between the transfer functions of the </a:t>
                </a:r>
                <a:r>
                  <a:rPr lang="en-US" sz="2400" i="1" dirty="0">
                    <a:latin typeface="Calibri" panose="020F0502020204030204" pitchFamily="34" charset="0"/>
                    <a:ea typeface="Times New Roman" panose="02020603050405020304" pitchFamily="18" charset="0"/>
                    <a:cs typeface="Calibri" panose="020F0502020204030204" pitchFamily="34" charset="0"/>
                  </a:rPr>
                  <a:t>N-</a:t>
                </a:r>
                <a:r>
                  <a:rPr lang="en-US" sz="2400" dirty="0">
                    <a:latin typeface="Calibri" panose="020F0502020204030204" pitchFamily="34" charset="0"/>
                    <a:ea typeface="Times New Roman" panose="02020603050405020304" pitchFamily="18" charset="0"/>
                    <a:cs typeface="Calibri" panose="020F0502020204030204" pitchFamily="34" charset="0"/>
                  </a:rPr>
                  <a:t>port!</a:t>
                </a:r>
              </a:p>
              <a:p>
                <a:pPr lvl="1" algn="just">
                  <a:spcBef>
                    <a:spcPts val="600"/>
                  </a:spcBef>
                  <a:spcAft>
                    <a:spcPts val="600"/>
                  </a:spcAft>
                </a:pPr>
                <a:r>
                  <a:rPr lang="en-US" sz="2400" b="1" dirty="0">
                    <a:latin typeface="Calibri" panose="020F0502020204030204" pitchFamily="34" charset="0"/>
                    <a:ea typeface="Times New Roman" panose="02020603050405020304" pitchFamily="18" charset="0"/>
                    <a:cs typeface="Calibri" panose="020F0502020204030204" pitchFamily="34" charset="0"/>
                  </a:rPr>
                  <a:t>Such an N-port circuit is called </a:t>
                </a:r>
                <a:r>
                  <a:rPr lang="en-US" sz="2400" b="1" i="1" dirty="0">
                    <a:latin typeface="Calibri" panose="020F0502020204030204" pitchFamily="34" charset="0"/>
                    <a:ea typeface="Times New Roman" panose="02020603050405020304" pitchFamily="18" charset="0"/>
                    <a:cs typeface="Calibri" panose="020F0502020204030204" pitchFamily="34" charset="0"/>
                  </a:rPr>
                  <a:t>reciprocal.</a:t>
                </a:r>
                <a:endParaRPr lang="en-US" sz="2400" b="1" dirty="0">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2" name="TextBox 1">
                <a:extLst>
                  <a:ext uri="{FF2B5EF4-FFF2-40B4-BE49-F238E27FC236}">
                    <a16:creationId xmlns:a16="http://schemas.microsoft.com/office/drawing/2014/main" id="{E2B63C58-7C8B-40B5-A3A9-4BEA1AB4BAB8}"/>
                  </a:ext>
                </a:extLst>
              </p:cNvPr>
              <p:cNvSpPr txBox="1">
                <a:spLocks noRot="1" noChangeAspect="1" noMove="1" noResize="1" noEditPoints="1" noAdjustHandles="1" noChangeArrowheads="1" noChangeShapeType="1" noTextEdit="1"/>
              </p:cNvSpPr>
              <p:nvPr/>
            </p:nvSpPr>
            <p:spPr>
              <a:xfrm>
                <a:off x="542925" y="1345563"/>
                <a:ext cx="8124795" cy="4403000"/>
              </a:xfrm>
              <a:prstGeom prst="rect">
                <a:avLst/>
              </a:prstGeom>
              <a:blipFill>
                <a:blip r:embed="rId2"/>
                <a:stretch>
                  <a:fillRect l="-975" t="-1108" r="-1200" b="-2216"/>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D744D316-BA39-4CDA-BA1D-DA0043AFCB50}"/>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7" name="Footer Placeholder 6">
            <a:extLst>
              <a:ext uri="{FF2B5EF4-FFF2-40B4-BE49-F238E27FC236}">
                <a16:creationId xmlns:a16="http://schemas.microsoft.com/office/drawing/2014/main" id="{A8B31CAE-568A-431F-AE6C-9D39F2608119}"/>
              </a:ext>
            </a:extLst>
          </p:cNvPr>
          <p:cNvSpPr>
            <a:spLocks noGrp="1"/>
          </p:cNvSpPr>
          <p:nvPr>
            <p:ph type="ftr" idx="11"/>
          </p:nvPr>
        </p:nvSpPr>
        <p:spPr/>
        <p:txBody>
          <a:bodyPr/>
          <a:lstStyle/>
          <a:p>
            <a:r>
              <a:rPr lang="en-US" b="1"/>
              <a:t>Reciprocity and Inter-reciprocity</a:t>
            </a:r>
            <a:endParaRPr lang="en-US" b="1" dirty="0"/>
          </a:p>
        </p:txBody>
      </p:sp>
      <p:sp>
        <p:nvSpPr>
          <p:cNvPr id="8" name="Slide Number Placeholder 7">
            <a:extLst>
              <a:ext uri="{FF2B5EF4-FFF2-40B4-BE49-F238E27FC236}">
                <a16:creationId xmlns:a16="http://schemas.microsoft.com/office/drawing/2014/main" id="{70C7FB0C-BA97-484B-8BA3-1E07FF5976AB}"/>
              </a:ext>
            </a:extLst>
          </p:cNvPr>
          <p:cNvSpPr>
            <a:spLocks noGrp="1"/>
          </p:cNvSpPr>
          <p:nvPr>
            <p:ph type="sldNum" idx="12"/>
          </p:nvPr>
        </p:nvSpPr>
        <p:spPr/>
        <p:txBody>
          <a:bodyPr/>
          <a:lstStyle/>
          <a:p>
            <a:fld id="{49F32A32-B0BA-4F3A-8066-D3EFFFC323CB}" type="slidenum">
              <a:rPr lang="en-US" smtClean="0"/>
              <a:pPr/>
              <a:t>6</a:t>
            </a:fld>
            <a:endParaRPr lang="en-US" dirty="0"/>
          </a:p>
        </p:txBody>
      </p:sp>
      <p:sp>
        <p:nvSpPr>
          <p:cNvPr id="9" name="TextShape 4">
            <a:extLst>
              <a:ext uri="{FF2B5EF4-FFF2-40B4-BE49-F238E27FC236}">
                <a16:creationId xmlns:a16="http://schemas.microsoft.com/office/drawing/2014/main" id="{F949DC4E-F6C9-484D-90B5-7DFB51753D10}"/>
              </a:ext>
            </a:extLst>
          </p:cNvPr>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Using </a:t>
            </a:r>
            <a:r>
              <a:rPr lang="en-US" sz="3200" dirty="0" err="1">
                <a:latin typeface="+mj-lt"/>
              </a:rPr>
              <a:t>Tellegen’s</a:t>
            </a:r>
            <a:r>
              <a:rPr lang="en-US" sz="3200" dirty="0">
                <a:latin typeface="+mj-lt"/>
              </a:rPr>
              <a:t> Theorem in N-ports</a:t>
            </a:r>
            <a:endParaRPr dirty="0">
              <a:latin typeface="+mj-lt"/>
            </a:endParaRPr>
          </a:p>
        </p:txBody>
      </p:sp>
    </p:spTree>
    <p:extLst>
      <p:ext uri="{BB962C8B-B14F-4D97-AF65-F5344CB8AC3E}">
        <p14:creationId xmlns:p14="http://schemas.microsoft.com/office/powerpoint/2010/main" val="311766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D1650F-65D2-463D-81B6-87986F4CB1A5}"/>
              </a:ext>
            </a:extLst>
          </p:cNvPr>
          <p:cNvGrpSpPr/>
          <p:nvPr/>
        </p:nvGrpSpPr>
        <p:grpSpPr>
          <a:xfrm>
            <a:off x="892484" y="3971868"/>
            <a:ext cx="7359030" cy="2407927"/>
            <a:chOff x="679784" y="3977600"/>
            <a:chExt cx="7784431" cy="2340761"/>
          </a:xfrm>
        </p:grpSpPr>
        <p:pic>
          <p:nvPicPr>
            <p:cNvPr id="7" name="Picture 6">
              <a:extLst>
                <a:ext uri="{FF2B5EF4-FFF2-40B4-BE49-F238E27FC236}">
                  <a16:creationId xmlns:a16="http://schemas.microsoft.com/office/drawing/2014/main" id="{E8E9B0ED-1F37-4B52-8EF3-A0CCA32C1B75}"/>
                </a:ext>
              </a:extLst>
            </p:cNvPr>
            <p:cNvPicPr/>
            <p:nvPr/>
          </p:nvPicPr>
          <p:blipFill>
            <a:blip r:embed="rId3"/>
            <a:stretch>
              <a:fillRect/>
            </a:stretch>
          </p:blipFill>
          <p:spPr>
            <a:xfrm>
              <a:off x="679784" y="3977601"/>
              <a:ext cx="7784431" cy="2340760"/>
            </a:xfrm>
            <a:prstGeom prst="rect">
              <a:avLst/>
            </a:prstGeom>
          </p:spPr>
        </p:pic>
        <p:sp>
          <p:nvSpPr>
            <p:cNvPr id="10" name="TextBox 9">
              <a:extLst>
                <a:ext uri="{FF2B5EF4-FFF2-40B4-BE49-F238E27FC236}">
                  <a16:creationId xmlns:a16="http://schemas.microsoft.com/office/drawing/2014/main" id="{CD00C4AB-EEFA-423D-A7FF-E1B0D453000B}"/>
                </a:ext>
              </a:extLst>
            </p:cNvPr>
            <p:cNvSpPr txBox="1"/>
            <p:nvPr/>
          </p:nvSpPr>
          <p:spPr>
            <a:xfrm>
              <a:off x="1303106" y="3977601"/>
              <a:ext cx="2749130" cy="508625"/>
            </a:xfrm>
            <a:prstGeom prst="rect">
              <a:avLst/>
            </a:prstGeom>
            <a:noFill/>
          </p:spPr>
          <p:txBody>
            <a:bodyPr wrap="square">
              <a:spAutoFit/>
            </a:bodyPr>
            <a:lstStyle/>
            <a:p>
              <a:pPr algn="ctr"/>
              <a:r>
                <a:rPr lang="en-US" sz="2800" dirty="0">
                  <a:effectLst/>
                  <a:latin typeface="Calibri" panose="020F0502020204030204" pitchFamily="34" charset="0"/>
                  <a:ea typeface="Times New Roman" panose="02020603050405020304" pitchFamily="18" charset="0"/>
                  <a:cs typeface="Calibri" panose="020F0502020204030204" pitchFamily="34" charset="0"/>
                </a:rPr>
                <a:t>Circuit N</a:t>
              </a:r>
              <a:endParaRPr lang="en-US" sz="2800" dirty="0"/>
            </a:p>
          </p:txBody>
        </p:sp>
        <p:sp>
          <p:nvSpPr>
            <p:cNvPr id="11" name="TextBox 10">
              <a:extLst>
                <a:ext uri="{FF2B5EF4-FFF2-40B4-BE49-F238E27FC236}">
                  <a16:creationId xmlns:a16="http://schemas.microsoft.com/office/drawing/2014/main" id="{A95FA646-90E6-46E0-A5D1-953794347984}"/>
                </a:ext>
              </a:extLst>
            </p:cNvPr>
            <p:cNvSpPr txBox="1"/>
            <p:nvPr/>
          </p:nvSpPr>
          <p:spPr>
            <a:xfrm>
              <a:off x="5193559" y="3977600"/>
              <a:ext cx="2749130" cy="508625"/>
            </a:xfrm>
            <a:prstGeom prst="rect">
              <a:avLst/>
            </a:prstGeom>
            <a:noFill/>
          </p:spPr>
          <p:txBody>
            <a:bodyPr wrap="square">
              <a:spAutoFit/>
            </a:bodyPr>
            <a:lstStyle/>
            <a:p>
              <a:pPr algn="ctr"/>
              <a:r>
                <a:rPr lang="en-US" sz="2800" dirty="0">
                  <a:effectLst/>
                  <a:latin typeface="Calibri" panose="020F0502020204030204" pitchFamily="34" charset="0"/>
                  <a:ea typeface="Times New Roman" panose="02020603050405020304" pitchFamily="18" charset="0"/>
                  <a:cs typeface="Calibri" panose="020F0502020204030204" pitchFamily="34" charset="0"/>
                </a:rPr>
                <a:t>Circuit N’</a:t>
              </a:r>
              <a:endParaRPr lang="en-US" sz="2800" dirty="0"/>
            </a:p>
          </p:txBody>
        </p:sp>
      </p:grpSp>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Two-Port Example-1</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457200" y="1072800"/>
                <a:ext cx="8417293" cy="2785378"/>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Assume the following two circuits</a:t>
                </a:r>
              </a:p>
              <a:p>
                <a:pPr marL="742950" lvl="1" indent="-285750" algn="jus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contain only linear resistors, no controlled sources</a:t>
                </a:r>
              </a:p>
              <a:p>
                <a:pPr marL="742950" lvl="1" indent="-285750" algn="just">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Calibri" panose="020F0502020204030204" pitchFamily="34" charset="0"/>
                  </a:rPr>
                  <a:t>have same internal branches, but different terminations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spcBef>
                    <a:spcPts val="600"/>
                  </a:spcBef>
                  <a:spcAft>
                    <a:spcPts val="600"/>
                  </a:spcAft>
                  <a:buFont typeface="Arial" panose="020B0604020202020204" pitchFamily="34" charset="0"/>
                  <a:buChar char="•"/>
                </a:pPr>
                <a:r>
                  <a:rPr lang="en-US" sz="2000" dirty="0" err="1">
                    <a:latin typeface="Calibri" panose="020F0502020204030204" pitchFamily="34" charset="0"/>
                    <a:ea typeface="Times New Roman" panose="02020603050405020304" pitchFamily="18" charset="0"/>
                    <a:cs typeface="Calibri" panose="020F0502020204030204" pitchFamily="34" charset="0"/>
                  </a:rPr>
                  <a:t>Tellegen’s</a:t>
                </a:r>
                <a:r>
                  <a:rPr lang="en-US" sz="2000" dirty="0">
                    <a:latin typeface="Calibri" panose="020F0502020204030204" pitchFamily="34" charset="0"/>
                    <a:ea typeface="Times New Roman" panose="02020603050405020304" pitchFamily="18" charset="0"/>
                    <a:cs typeface="Calibri" panose="020F0502020204030204" pitchFamily="34" charset="0"/>
                  </a:rPr>
                  <a:t> Theorem gives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lvl="1" algn="just"/>
                <a14:m>
                  <m:oMathPara xmlns:m="http://schemas.openxmlformats.org/officeDocument/2006/math">
                    <m:oMathParaPr>
                      <m:jc m:val="centerGroup"/>
                    </m:oMathParaPr>
                    <m:oMath xmlns:m="http://schemas.openxmlformats.org/officeDocument/2006/math">
                      <m:r>
                        <m:rPr>
                          <m:nor/>
                        </m:rPr>
                        <a:rPr lang="en-US" sz="2000">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v</m:t>
                      </m:r>
                      <m:r>
                        <m:rPr>
                          <m:nor/>
                        </m:rPr>
                        <a:rPr lang="en-US" sz="2000" i="1" baseline="-25000">
                          <a:latin typeface="Calibri" panose="020F0502020204030204" pitchFamily="34" charset="0"/>
                          <a:cs typeface="Calibri" panose="020F0502020204030204" pitchFamily="34" charset="0"/>
                        </a:rPr>
                        <m:t>2</m:t>
                      </m:r>
                      <m:r>
                        <m:rPr>
                          <m:nor/>
                        </m:rPr>
                        <a:rPr lang="en-US" sz="2000" i="1">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i</m:t>
                      </m:r>
                      <m:r>
                        <m:rPr>
                          <m:nor/>
                        </m:rPr>
                        <a:rPr lang="en-US" sz="2000" baseline="-25000">
                          <a:latin typeface="Calibri" panose="020F0502020204030204" pitchFamily="34" charset="0"/>
                          <a:cs typeface="Calibri" panose="020F0502020204030204" pitchFamily="34" charset="0"/>
                        </a:rPr>
                        <m:t>2</m:t>
                      </m:r>
                      <m:r>
                        <m:rPr>
                          <m:nor/>
                        </m:rPr>
                        <a:rPr lang="en-US" sz="2000" b="0" i="0" smtClean="0">
                          <a:latin typeface="Calibri" panose="020F0502020204030204" pitchFamily="34" charset="0"/>
                          <a:cs typeface="Calibri" panose="020F0502020204030204" pitchFamily="34" charset="0"/>
                        </a:rPr>
                        <m:t>′</m:t>
                      </m:r>
                      <m:r>
                        <m:rPr>
                          <m:nor/>
                        </m:rPr>
                        <a:rPr lang="en-US" sz="2000" baseline="30000">
                          <a:latin typeface="Calibri" panose="020F0502020204030204" pitchFamily="34" charset="0"/>
                          <a:cs typeface="Calibri" panose="020F0502020204030204" pitchFamily="34" charset="0"/>
                        </a:rPr>
                        <m:t> </m:t>
                      </m:r>
                      <m:r>
                        <m:rPr>
                          <m:nor/>
                        </m:rPr>
                        <a:rPr lang="en-US" sz="2000">
                          <a:latin typeface="Calibri" panose="020F0502020204030204" pitchFamily="34" charset="0"/>
                          <a:cs typeface="Calibri" panose="020F0502020204030204" pitchFamily="34" charset="0"/>
                        </a:rPr>
                        <m:t>+ ∑</m:t>
                      </m:r>
                      <m:r>
                        <m:rPr>
                          <m:nor/>
                        </m:rPr>
                        <a:rPr lang="en-US" sz="2000" i="1">
                          <a:latin typeface="Calibri" panose="020F0502020204030204" pitchFamily="34" charset="0"/>
                          <a:cs typeface="Calibri" panose="020F0502020204030204" pitchFamily="34" charset="0"/>
                        </a:rPr>
                        <m:t>v</m:t>
                      </m:r>
                      <m:r>
                        <m:rPr>
                          <m:nor/>
                        </m:rPr>
                        <a:rPr lang="en-US" sz="2000" baseline="-25000">
                          <a:latin typeface="Calibri" panose="020F0502020204030204" pitchFamily="34" charset="0"/>
                          <a:cs typeface="Calibri" panose="020F0502020204030204" pitchFamily="34" charset="0"/>
                        </a:rPr>
                        <m:t>k</m:t>
                      </m:r>
                      <m:r>
                        <m:rPr>
                          <m:nor/>
                        </m:rPr>
                        <a:rPr lang="en-US" sz="2000">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i</m:t>
                      </m:r>
                      <m:r>
                        <m:rPr>
                          <m:nor/>
                        </m:rPr>
                        <a:rPr lang="en-US" sz="2000" baseline="-25000">
                          <a:latin typeface="Calibri" panose="020F0502020204030204" pitchFamily="34" charset="0"/>
                          <a:cs typeface="Calibri" panose="020F0502020204030204" pitchFamily="34" charset="0"/>
                        </a:rPr>
                        <m:t>k</m:t>
                      </m:r>
                      <m:r>
                        <m:rPr>
                          <m:nor/>
                        </m:rPr>
                        <a:rPr lang="en-US" sz="2000" b="0" i="0" smtClean="0">
                          <a:latin typeface="Calibri" panose="020F0502020204030204" pitchFamily="34" charset="0"/>
                          <a:cs typeface="Calibri" panose="020F0502020204030204" pitchFamily="34" charset="0"/>
                        </a:rPr>
                        <m:t>′</m:t>
                      </m:r>
                      <m:r>
                        <m:rPr>
                          <m:nor/>
                        </m:rPr>
                        <a:rPr lang="en-US" sz="2000">
                          <a:latin typeface="Calibri" panose="020F0502020204030204" pitchFamily="34" charset="0"/>
                          <a:cs typeface="Calibri" panose="020F0502020204030204" pitchFamily="34" charset="0"/>
                        </a:rPr>
                        <m:t> =</m:t>
                      </m:r>
                      <m:r>
                        <m:rPr>
                          <m:nor/>
                        </m:rPr>
                        <a:rPr lang="en-US" sz="2000" i="1">
                          <a:latin typeface="Calibri" panose="020F0502020204030204" pitchFamily="34" charset="0"/>
                          <a:cs typeface="Calibri" panose="020F0502020204030204" pitchFamily="34" charset="0"/>
                        </a:rPr>
                        <m:t> </m:t>
                      </m:r>
                      <m:r>
                        <m:rPr>
                          <m:nor/>
                        </m:rPr>
                        <a:rPr lang="en-US" sz="2000">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v</m:t>
                      </m:r>
                      <m:r>
                        <m:rPr>
                          <m:nor/>
                        </m:rPr>
                        <a:rPr lang="en-US" sz="2000" i="1" baseline="-25000">
                          <a:latin typeface="Calibri" panose="020F0502020204030204" pitchFamily="34" charset="0"/>
                          <a:cs typeface="Calibri" panose="020F0502020204030204" pitchFamily="34" charset="0"/>
                        </a:rPr>
                        <m:t>2</m:t>
                      </m:r>
                      <m:r>
                        <m:rPr>
                          <m:nor/>
                        </m:rPr>
                        <a:rPr lang="en-US" sz="2000" i="1">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i</m:t>
                      </m:r>
                      <m:r>
                        <m:rPr>
                          <m:nor/>
                        </m:rPr>
                        <a:rPr lang="en-US" sz="2000" baseline="-25000">
                          <a:latin typeface="Calibri" panose="020F0502020204030204" pitchFamily="34" charset="0"/>
                          <a:cs typeface="Calibri" panose="020F0502020204030204" pitchFamily="34" charset="0"/>
                        </a:rPr>
                        <m:t>2</m:t>
                      </m:r>
                      <m:r>
                        <m:rPr>
                          <m:nor/>
                        </m:rPr>
                        <a:rPr lang="en-US" sz="2000">
                          <a:latin typeface="Calibri" panose="020F0502020204030204" pitchFamily="34" charset="0"/>
                          <a:cs typeface="Calibri" panose="020F0502020204030204" pitchFamily="34" charset="0"/>
                        </a:rPr>
                        <m:t>′+ ∑</m:t>
                      </m:r>
                      <m:r>
                        <m:rPr>
                          <m:nor/>
                        </m:rPr>
                        <a:rPr lang="en-US" sz="2000" i="1">
                          <a:latin typeface="Calibri" panose="020F0502020204030204" pitchFamily="34" charset="0"/>
                          <a:cs typeface="Calibri" panose="020F0502020204030204" pitchFamily="34" charset="0"/>
                        </a:rPr>
                        <m:t>i</m:t>
                      </m:r>
                      <m:r>
                        <m:rPr>
                          <m:nor/>
                        </m:rPr>
                        <a:rPr lang="en-US" sz="2000" baseline="-25000">
                          <a:latin typeface="Calibri" panose="020F0502020204030204" pitchFamily="34" charset="0"/>
                          <a:cs typeface="Calibri" panose="020F0502020204030204" pitchFamily="34" charset="0"/>
                        </a:rPr>
                        <m:t>k</m:t>
                      </m:r>
                      <m:r>
                        <m:rPr>
                          <m:nor/>
                        </m:rPr>
                        <a:rPr lang="en-US" sz="2000">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R</m:t>
                      </m:r>
                      <m:r>
                        <m:rPr>
                          <m:nor/>
                        </m:rPr>
                        <a:rPr lang="en-US" sz="2000" baseline="-25000">
                          <a:latin typeface="Calibri" panose="020F0502020204030204" pitchFamily="34" charset="0"/>
                          <a:cs typeface="Calibri" panose="020F0502020204030204" pitchFamily="34" charset="0"/>
                        </a:rPr>
                        <m:t>k</m:t>
                      </m:r>
                      <m:r>
                        <m:rPr>
                          <m:nor/>
                        </m:rPr>
                        <a:rPr lang="en-US" sz="2000">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i</m:t>
                      </m:r>
                      <m:r>
                        <m:rPr>
                          <m:nor/>
                        </m:rPr>
                        <a:rPr lang="en-US" sz="2000" i="1" baseline="-25000">
                          <a:latin typeface="Calibri" panose="020F0502020204030204" pitchFamily="34" charset="0"/>
                          <a:cs typeface="Calibri" panose="020F0502020204030204" pitchFamily="34" charset="0"/>
                        </a:rPr>
                        <m:t>k</m:t>
                      </m:r>
                      <m:r>
                        <m:rPr>
                          <m:nor/>
                        </m:rPr>
                        <a:rPr lang="en-US" sz="2000">
                          <a:latin typeface="Calibri" panose="020F0502020204030204" pitchFamily="34" charset="0"/>
                          <a:cs typeface="Calibri" panose="020F0502020204030204" pitchFamily="34" charset="0"/>
                        </a:rPr>
                        <m:t>′</m:t>
                      </m:r>
                      <m:r>
                        <m:rPr>
                          <m:nor/>
                        </m:rPr>
                        <a:rPr lang="en-US" sz="2000" b="0" i="0" smtClean="0">
                          <a:latin typeface="Calibri" panose="020F0502020204030204" pitchFamily="34" charset="0"/>
                          <a:cs typeface="Calibri" panose="020F0502020204030204" pitchFamily="34" charset="0"/>
                        </a:rPr>
                        <m:t>=0</m:t>
                      </m:r>
                    </m:oMath>
                  </m:oMathPara>
                </a14:m>
                <a:endParaRPr lang="en-US" sz="2000" b="0" i="0" dirty="0">
                  <a:latin typeface="Calibri" panose="020F0502020204030204" pitchFamily="34" charset="0"/>
                  <a:cs typeface="Calibri" panose="020F0502020204030204" pitchFamily="34" charset="0"/>
                </a:endParaRPr>
              </a:p>
              <a:p>
                <a:pPr lvl="1" algn="just"/>
                <a:r>
                  <a:rPr lang="en-US" sz="2000" dirty="0">
                    <a:cs typeface="Calibri" panose="020F0502020204030204" pitchFamily="34" charset="0"/>
                  </a:rPr>
                  <a:t>                          </a:t>
                </a:r>
                <a14:m>
                  <m:oMath xmlns:m="http://schemas.openxmlformats.org/officeDocument/2006/math">
                    <m:r>
                      <m:rPr>
                        <m:nor/>
                      </m:rPr>
                      <a:rPr lang="en-US" sz="2000" i="1">
                        <a:latin typeface="Calibri" panose="020F0502020204030204" pitchFamily="34" charset="0"/>
                        <a:cs typeface="Calibri" panose="020F0502020204030204" pitchFamily="34" charset="0"/>
                      </a:rPr>
                      <m:t>v</m:t>
                    </m:r>
                    <m:r>
                      <m:rPr>
                        <m:nor/>
                      </m:rPr>
                      <a:rPr lang="en-US" sz="2000" i="1" baseline="-25000">
                        <a:latin typeface="Calibri" panose="020F0502020204030204" pitchFamily="34" charset="0"/>
                        <a:cs typeface="Calibri" panose="020F0502020204030204" pitchFamily="34" charset="0"/>
                      </a:rPr>
                      <m:t>1</m:t>
                    </m:r>
                    <m:r>
                      <m:rPr>
                        <m:nor/>
                      </m:rPr>
                      <a:rPr lang="en-US" sz="2000">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i</m:t>
                    </m:r>
                    <m:r>
                      <m:rPr>
                        <m:nor/>
                      </m:rPr>
                      <a:rPr lang="en-US" sz="2000" baseline="-25000">
                        <a:latin typeface="Calibri" panose="020F0502020204030204" pitchFamily="34" charset="0"/>
                        <a:cs typeface="Calibri" panose="020F0502020204030204" pitchFamily="34" charset="0"/>
                      </a:rPr>
                      <m:t>1</m:t>
                    </m:r>
                    <m:r>
                      <m:rPr>
                        <m:nor/>
                      </m:rPr>
                      <a:rPr lang="en-US" sz="2000" baseline="30000">
                        <a:latin typeface="Calibri" panose="020F0502020204030204" pitchFamily="34" charset="0"/>
                        <a:cs typeface="Calibri" panose="020F0502020204030204" pitchFamily="34" charset="0"/>
                      </a:rPr>
                      <m:t> </m:t>
                    </m:r>
                    <m:r>
                      <m:rPr>
                        <m:nor/>
                      </m:rPr>
                      <a:rPr lang="en-US" sz="2000">
                        <a:latin typeface="Calibri" panose="020F0502020204030204" pitchFamily="34" charset="0"/>
                        <a:cs typeface="Calibri" panose="020F0502020204030204" pitchFamily="34" charset="0"/>
                      </a:rPr>
                      <m:t>+ ∑</m:t>
                    </m:r>
                    <m:r>
                      <m:rPr>
                        <m:nor/>
                      </m:rPr>
                      <a:rPr lang="en-US" sz="2000" i="1">
                        <a:latin typeface="Calibri" panose="020F0502020204030204" pitchFamily="34" charset="0"/>
                        <a:cs typeface="Calibri" panose="020F0502020204030204" pitchFamily="34" charset="0"/>
                      </a:rPr>
                      <m:t>i</m:t>
                    </m:r>
                    <m:r>
                      <m:rPr>
                        <m:nor/>
                      </m:rPr>
                      <a:rPr lang="en-US" sz="2000" baseline="-25000">
                        <a:latin typeface="Calibri" panose="020F0502020204030204" pitchFamily="34" charset="0"/>
                        <a:cs typeface="Calibri" panose="020F0502020204030204" pitchFamily="34" charset="0"/>
                      </a:rPr>
                      <m:t>k</m:t>
                    </m:r>
                    <m:r>
                      <m:rPr>
                        <m:nor/>
                      </m:rPr>
                      <a:rPr lang="en-US" sz="2000">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R</m:t>
                    </m:r>
                    <m:r>
                      <m:rPr>
                        <m:nor/>
                      </m:rPr>
                      <a:rPr lang="en-US" sz="2000" baseline="-25000">
                        <a:latin typeface="Calibri" panose="020F0502020204030204" pitchFamily="34" charset="0"/>
                        <a:cs typeface="Calibri" panose="020F0502020204030204" pitchFamily="34" charset="0"/>
                      </a:rPr>
                      <m:t>k</m:t>
                    </m:r>
                    <m:r>
                      <m:rPr>
                        <m:nor/>
                      </m:rPr>
                      <a:rPr lang="en-US" sz="2000">
                        <a:latin typeface="Calibri" panose="020F0502020204030204" pitchFamily="34" charset="0"/>
                        <a:cs typeface="Calibri" panose="020F0502020204030204" pitchFamily="34" charset="0"/>
                      </a:rPr>
                      <m:t>.</m:t>
                    </m:r>
                    <m:r>
                      <m:rPr>
                        <m:nor/>
                      </m:rPr>
                      <a:rPr lang="en-US" sz="2000" i="1">
                        <a:latin typeface="Calibri" panose="020F0502020204030204" pitchFamily="34" charset="0"/>
                        <a:cs typeface="Calibri" panose="020F0502020204030204" pitchFamily="34" charset="0"/>
                      </a:rPr>
                      <m:t>i</m:t>
                    </m:r>
                    <m:r>
                      <m:rPr>
                        <m:nor/>
                      </m:rPr>
                      <a:rPr lang="en-US" sz="2000" i="1" baseline="-25000">
                        <a:latin typeface="Calibri" panose="020F0502020204030204" pitchFamily="34" charset="0"/>
                        <a:cs typeface="Calibri" panose="020F0502020204030204" pitchFamily="34" charset="0"/>
                      </a:rPr>
                      <m:t>k</m:t>
                    </m:r>
                    <m:r>
                      <m:rPr>
                        <m:nor/>
                      </m:rPr>
                      <a:rPr lang="en-US" sz="2000">
                        <a:latin typeface="Calibri" panose="020F0502020204030204" pitchFamily="34" charset="0"/>
                        <a:cs typeface="Calibri" panose="020F0502020204030204" pitchFamily="34" charset="0"/>
                      </a:rPr>
                      <m:t>′=0</m:t>
                    </m:r>
                  </m:oMath>
                </a14:m>
                <a:endParaRPr lang="en-US" sz="2000" i="1" dirty="0">
                  <a:latin typeface="Calibri" panose="020F0502020204030204" pitchFamily="34" charset="0"/>
                  <a:ea typeface="Times New Roman" panose="02020603050405020304" pitchFamily="18" charset="0"/>
                  <a:cs typeface="Calibri" panose="020F0502020204030204" pitchFamily="34" charset="0"/>
                </a:endParaRPr>
              </a:p>
              <a:p>
                <a:pPr marL="283464" lvl="1" indent="-283464" algn="just">
                  <a:buFont typeface="Arial" panose="020B0604020202020204" pitchFamily="34" charset="0"/>
                  <a:buChar char="•"/>
                </a:pPr>
                <a:r>
                  <a:rPr lang="en-US" sz="2000" i="1" dirty="0">
                    <a:latin typeface="Calibri" panose="020F0502020204030204" pitchFamily="34" charset="0"/>
                    <a:ea typeface="Times New Roman" panose="02020603050405020304" pitchFamily="18" charset="0"/>
                    <a:cs typeface="Calibri" panose="020F0502020204030204" pitchFamily="34" charset="0"/>
                  </a:rPr>
                  <a:t>Subtracting the two gives: </a:t>
                </a:r>
                <a14:m>
                  <m:oMath xmlns:m="http://schemas.openxmlformats.org/officeDocument/2006/math">
                    <m:r>
                      <m:rPr>
                        <m:nor/>
                      </m:rPr>
                      <a:rPr lang="en-US" sz="2000" b="1" i="1">
                        <a:latin typeface="Calibri" panose="020F0502020204030204" pitchFamily="34" charset="0"/>
                        <a:cs typeface="Calibri" panose="020F0502020204030204" pitchFamily="34" charset="0"/>
                      </a:rPr>
                      <m:t>v</m:t>
                    </m:r>
                    <m:r>
                      <m:rPr>
                        <m:nor/>
                      </m:rPr>
                      <a:rPr lang="en-US" sz="2000" b="1" i="1" baseline="-25000">
                        <a:latin typeface="Calibri" panose="020F0502020204030204" pitchFamily="34" charset="0"/>
                        <a:cs typeface="Calibri" panose="020F0502020204030204" pitchFamily="34" charset="0"/>
                      </a:rPr>
                      <m:t>2</m:t>
                    </m:r>
                    <m:r>
                      <m:rPr>
                        <m:nor/>
                      </m:rPr>
                      <a:rPr lang="en-US" sz="2000" b="1" i="1">
                        <a:latin typeface="Calibri" panose="020F0502020204030204" pitchFamily="34" charset="0"/>
                        <a:cs typeface="Calibri" panose="020F0502020204030204" pitchFamily="34" charset="0"/>
                      </a:rPr>
                      <m:t>.</m:t>
                    </m:r>
                    <m:r>
                      <m:rPr>
                        <m:nor/>
                      </m:rPr>
                      <a:rPr lang="en-US" sz="2000" b="1" i="1">
                        <a:latin typeface="Calibri" panose="020F0502020204030204" pitchFamily="34" charset="0"/>
                        <a:cs typeface="Calibri" panose="020F0502020204030204" pitchFamily="34" charset="0"/>
                      </a:rPr>
                      <m:t>i</m:t>
                    </m:r>
                    <m:r>
                      <m:rPr>
                        <m:nor/>
                      </m:rPr>
                      <a:rPr lang="en-US" sz="2000" b="1" baseline="-25000">
                        <a:latin typeface="Calibri" panose="020F0502020204030204" pitchFamily="34" charset="0"/>
                        <a:cs typeface="Calibri" panose="020F0502020204030204" pitchFamily="34" charset="0"/>
                      </a:rPr>
                      <m:t>2</m:t>
                    </m:r>
                    <m:r>
                      <m:rPr>
                        <m:nor/>
                      </m:rPr>
                      <a:rPr lang="en-US" sz="2000" b="1">
                        <a:latin typeface="Calibri" panose="020F0502020204030204" pitchFamily="34" charset="0"/>
                        <a:cs typeface="Calibri" panose="020F0502020204030204" pitchFamily="34" charset="0"/>
                      </a:rPr>
                      <m:t>′ = </m:t>
                    </m:r>
                    <m:r>
                      <m:rPr>
                        <m:nor/>
                      </m:rPr>
                      <a:rPr lang="en-US" sz="2000" b="1" i="1">
                        <a:latin typeface="Calibri" panose="020F0502020204030204" pitchFamily="34" charset="0"/>
                        <a:cs typeface="Calibri" panose="020F0502020204030204" pitchFamily="34" charset="0"/>
                      </a:rPr>
                      <m:t>v</m:t>
                    </m:r>
                    <m:r>
                      <m:rPr>
                        <m:nor/>
                      </m:rPr>
                      <a:rPr lang="en-US" sz="2000" b="1" i="1" baseline="-25000">
                        <a:latin typeface="Calibri" panose="020F0502020204030204" pitchFamily="34" charset="0"/>
                        <a:cs typeface="Calibri" panose="020F0502020204030204" pitchFamily="34" charset="0"/>
                      </a:rPr>
                      <m:t>1</m:t>
                    </m:r>
                    <m:r>
                      <m:rPr>
                        <m:nor/>
                      </m:rPr>
                      <a:rPr lang="en-US" sz="2000" b="1">
                        <a:latin typeface="Calibri" panose="020F0502020204030204" pitchFamily="34" charset="0"/>
                        <a:cs typeface="Calibri" panose="020F0502020204030204" pitchFamily="34" charset="0"/>
                      </a:rPr>
                      <m:t>′</m:t>
                    </m:r>
                    <m:r>
                      <m:rPr>
                        <m:nor/>
                      </m:rPr>
                      <a:rPr lang="en-US" sz="2000" b="1" i="1">
                        <a:latin typeface="Calibri" panose="020F0502020204030204" pitchFamily="34" charset="0"/>
                        <a:cs typeface="Calibri" panose="020F0502020204030204" pitchFamily="34" charset="0"/>
                      </a:rPr>
                      <m:t>.</m:t>
                    </m:r>
                    <m:r>
                      <m:rPr>
                        <m:nor/>
                      </m:rPr>
                      <a:rPr lang="en-US" sz="2000" b="1" i="1">
                        <a:latin typeface="Calibri" panose="020F0502020204030204" pitchFamily="34" charset="0"/>
                        <a:cs typeface="Calibri" panose="020F0502020204030204" pitchFamily="34" charset="0"/>
                      </a:rPr>
                      <m:t>i</m:t>
                    </m:r>
                    <m:r>
                      <m:rPr>
                        <m:nor/>
                      </m:rPr>
                      <a:rPr lang="en-US" sz="2000" b="1" baseline="-25000">
                        <a:latin typeface="Calibri" panose="020F0502020204030204" pitchFamily="34" charset="0"/>
                        <a:cs typeface="Calibri" panose="020F0502020204030204" pitchFamily="34" charset="0"/>
                      </a:rPr>
                      <m:t>1</m:t>
                    </m:r>
                  </m:oMath>
                </a14:m>
                <a:r>
                  <a:rPr lang="en-US" sz="2000" b="1" i="1" dirty="0">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US" sz="2000" i="1" dirty="0">
                        <a:latin typeface="Cambria Math" panose="02040503050406030204" pitchFamily="18" charset="0"/>
                        <a:ea typeface="Cambria Math" panose="02040503050406030204" pitchFamily="18" charset="0"/>
                        <a:cs typeface="Calibri" panose="020F0502020204030204" pitchFamily="34" charset="0"/>
                      </a:rPr>
                      <m:t>⇒</m:t>
                    </m:r>
                  </m:oMath>
                </a14:m>
                <a:r>
                  <a:rPr lang="en-US" sz="2000" i="1" dirty="0">
                    <a:latin typeface="Calibri" panose="020F0502020204030204" pitchFamily="34" charset="0"/>
                    <a:ea typeface="Times New Roman" panose="02020603050405020304" pitchFamily="18" charset="0"/>
                    <a:cs typeface="Calibri" panose="020F0502020204030204" pitchFamily="34" charset="0"/>
                  </a:rPr>
                  <a:t>  </a:t>
                </a:r>
                <a:r>
                  <a:rPr lang="en-US" sz="2000" b="1" i="1" dirty="0">
                    <a:latin typeface="Calibri" panose="020F0502020204030204" pitchFamily="34" charset="0"/>
                    <a:ea typeface="Times New Roman" panose="02020603050405020304" pitchFamily="18" charset="0"/>
                    <a:cs typeface="Calibri" panose="020F0502020204030204" pitchFamily="34" charset="0"/>
                  </a:rPr>
                  <a:t>Reciprocal</a:t>
                </a:r>
              </a:p>
              <a:p>
                <a:pPr marL="283464" lvl="1" indent="-283464" algn="just">
                  <a:buFont typeface="Arial" panose="020B0604020202020204" pitchFamily="34" charset="0"/>
                  <a:buChar char="•"/>
                </a:pPr>
                <a:r>
                  <a:rPr lang="en-US" sz="2000" i="1" dirty="0">
                    <a:effectLst/>
                    <a:latin typeface="Calibri" panose="020F0502020204030204" pitchFamily="34" charset="0"/>
                    <a:ea typeface="Times New Roman" panose="02020603050405020304" pitchFamily="18" charset="0"/>
                    <a:cs typeface="Calibri" panose="020F0502020204030204" pitchFamily="34" charset="0"/>
                  </a:rPr>
                  <a:t>Example:</a:t>
                </a:r>
              </a:p>
            </p:txBody>
          </p:sp>
        </mc:Choice>
        <mc:Fallback xmlns="">
          <p:sp>
            <p:nvSpPr>
              <p:cNvPr id="9" name="TextBox 8"/>
              <p:cNvSpPr txBox="1">
                <a:spLocks noRot="1" noChangeAspect="1" noMove="1" noResize="1" noEditPoints="1" noAdjustHandles="1" noChangeArrowheads="1" noChangeShapeType="1" noTextEdit="1"/>
              </p:cNvSpPr>
              <p:nvPr/>
            </p:nvSpPr>
            <p:spPr>
              <a:xfrm>
                <a:off x="457200" y="1072800"/>
                <a:ext cx="8417293" cy="2785378"/>
              </a:xfrm>
              <a:prstGeom prst="rect">
                <a:avLst/>
              </a:prstGeom>
              <a:blipFill>
                <a:blip r:embed="rId4"/>
                <a:stretch>
                  <a:fillRect l="-652" t="-1313" b="-3063"/>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20146BB2-E900-4C17-B9C2-E29EED630A9A}"/>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8" name="Footer Placeholder 7">
            <a:extLst>
              <a:ext uri="{FF2B5EF4-FFF2-40B4-BE49-F238E27FC236}">
                <a16:creationId xmlns:a16="http://schemas.microsoft.com/office/drawing/2014/main" id="{FE339099-2132-40D3-AF10-273B57D7C4FA}"/>
              </a:ext>
            </a:extLst>
          </p:cNvPr>
          <p:cNvSpPr>
            <a:spLocks noGrp="1"/>
          </p:cNvSpPr>
          <p:nvPr>
            <p:ph type="ftr" idx="11"/>
          </p:nvPr>
        </p:nvSpPr>
        <p:spPr/>
        <p:txBody>
          <a:bodyPr/>
          <a:lstStyle/>
          <a:p>
            <a:r>
              <a:rPr lang="en-US" b="1" dirty="0"/>
              <a:t>Reciprocity and Inter-reciprocity</a:t>
            </a:r>
          </a:p>
        </p:txBody>
      </p:sp>
      <p:sp>
        <p:nvSpPr>
          <p:cNvPr id="12" name="Slide Number Placeholder 11">
            <a:extLst>
              <a:ext uri="{FF2B5EF4-FFF2-40B4-BE49-F238E27FC236}">
                <a16:creationId xmlns:a16="http://schemas.microsoft.com/office/drawing/2014/main" id="{9542229F-4DEA-4C05-B4CC-20E2C47A5FF9}"/>
              </a:ext>
            </a:extLst>
          </p:cNvPr>
          <p:cNvSpPr>
            <a:spLocks noGrp="1"/>
          </p:cNvSpPr>
          <p:nvPr>
            <p:ph type="sldNum" idx="12"/>
          </p:nvPr>
        </p:nvSpPr>
        <p:spPr/>
        <p:txBody>
          <a:bodyPr/>
          <a:lstStyle/>
          <a:p>
            <a:fld id="{49F32A32-B0BA-4F3A-8066-D3EFFFC323CB}" type="slidenum">
              <a:rPr lang="en-US" smtClean="0"/>
              <a:pPr/>
              <a:t>7</a:t>
            </a:fld>
            <a:endParaRPr lang="en-US" dirty="0"/>
          </a:p>
        </p:txBody>
      </p:sp>
    </p:spTree>
    <p:extLst>
      <p:ext uri="{BB962C8B-B14F-4D97-AF65-F5344CB8AC3E}">
        <p14:creationId xmlns:p14="http://schemas.microsoft.com/office/powerpoint/2010/main" val="310998791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Two-Port Example-2</a:t>
            </a:r>
            <a:endParaRPr dirty="0">
              <a:latin typeface="+mj-lt"/>
            </a:endParaRPr>
          </a:p>
        </p:txBody>
      </p:sp>
      <mc:AlternateContent xmlns:mc="http://schemas.openxmlformats.org/markup-compatibility/2006" xmlns:a14="http://schemas.microsoft.com/office/drawing/2010/main">
        <mc:Choice Requires="a14">
          <p:sp>
            <p:nvSpPr>
              <p:cNvPr id="9" name="TextBox 8"/>
              <p:cNvSpPr txBox="1"/>
              <p:nvPr/>
            </p:nvSpPr>
            <p:spPr>
              <a:xfrm>
                <a:off x="457200" y="1188303"/>
                <a:ext cx="8417293" cy="3091103"/>
              </a:xfrm>
              <a:prstGeom prst="rect">
                <a:avLst/>
              </a:prstGeom>
              <a:noFill/>
            </p:spPr>
            <p:txBody>
              <a:bodyPr wrap="square" rtlCol="0">
                <a:spAutoFit/>
              </a:bodyPr>
              <a:lstStyle/>
              <a:p>
                <a:pPr marL="285750" indent="-285750" algn="just">
                  <a:buFont typeface="Arial" panose="020B0604020202020204" pitchFamily="34" charset="0"/>
                  <a:buChar char="•"/>
                </a:pPr>
                <a:r>
                  <a:rPr lang="en-US" sz="2400" i="1" dirty="0">
                    <a:latin typeface="Calibri" panose="020F0502020204030204" pitchFamily="34" charset="0"/>
                    <a:ea typeface="Times New Roman" panose="02020603050405020304" pitchFamily="18" charset="0"/>
                    <a:cs typeface="Calibri" panose="020F0502020204030204" pitchFamily="34" charset="0"/>
                  </a:rPr>
                  <a:t>Thus, a two-port containing only resistors is reciprocal</a:t>
                </a:r>
                <a:r>
                  <a:rPr lang="en-US" sz="2400" dirty="0">
                    <a:latin typeface="Calibri" panose="020F0502020204030204" pitchFamily="34" charset="0"/>
                    <a:ea typeface="Times New Roman" panose="02020603050405020304" pitchFamily="18" charset="0"/>
                    <a:cs typeface="Calibri" panose="020F0502020204030204" pitchFamily="34" charset="0"/>
                  </a:rPr>
                  <a:t>.</a:t>
                </a:r>
              </a:p>
              <a:p>
                <a:pPr marL="285750" indent="-285750" algn="jus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Next, the port relations of </a:t>
                </a:r>
                <a:r>
                  <a:rPr lang="en-US" sz="2400" b="1" i="1" dirty="0">
                    <a:latin typeface="Calibri" panose="020F0502020204030204" pitchFamily="34" charset="0"/>
                    <a:ea typeface="Times New Roman" panose="02020603050405020304" pitchFamily="18" charset="0"/>
                    <a:cs typeface="Calibri" panose="020F0502020204030204" pitchFamily="34" charset="0"/>
                  </a:rPr>
                  <a:t>N</a:t>
                </a:r>
                <a:r>
                  <a:rPr lang="en-US" sz="2400" dirty="0">
                    <a:latin typeface="Calibri" panose="020F0502020204030204" pitchFamily="34" charset="0"/>
                    <a:ea typeface="Times New Roman" panose="02020603050405020304" pitchFamily="18" charset="0"/>
                    <a:cs typeface="Calibri" panose="020F0502020204030204" pitchFamily="34" charset="0"/>
                  </a:rPr>
                  <a:t> and  </a:t>
                </a:r>
                <a:r>
                  <a:rPr lang="en-US" sz="2400" b="1" i="1" dirty="0">
                    <a:latin typeface="Calibri" panose="020F0502020204030204" pitchFamily="34" charset="0"/>
                    <a:ea typeface="Times New Roman" panose="02020603050405020304" pitchFamily="18" charset="0"/>
                    <a:cs typeface="Calibri" panose="020F0502020204030204" pitchFamily="34" charset="0"/>
                  </a:rPr>
                  <a:t>N’ </a:t>
                </a:r>
                <a:r>
                  <a:rPr lang="en-US" sz="2400" dirty="0">
                    <a:latin typeface="Calibri" panose="020F0502020204030204" pitchFamily="34" charset="0"/>
                    <a:ea typeface="Times New Roman" panose="02020603050405020304" pitchFamily="18" charset="0"/>
                    <a:cs typeface="Calibri" panose="020F0502020204030204" pitchFamily="34" charset="0"/>
                  </a:rPr>
                  <a:t>are found for another two-port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lvl="1" algn="ctr">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sSubSup>
                                    <m:sSub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bSup>
                                </m:e>
                              </m:nary>
                              <m:r>
                                <a:rPr lang="en-US" sz="2400" b="1" i="1">
                                  <a:latin typeface="Cambria Math" panose="02040503050406030204" pitchFamily="18" charset="0"/>
                                  <a:ea typeface="Times New Roman" panose="02020603050405020304" pitchFamily="18" charset="0"/>
                                  <a:cs typeface="Times New Roman" panose="02020603050405020304" pitchFamily="18" charset="0"/>
                                </a:rPr>
                                <m:t>=</m:t>
                              </m:r>
                              <m:nary>
                                <m:naryPr>
                                  <m:chr m:val="∑"/>
                                  <m:subHide m:val="on"/>
                                  <m:supHide m:val="on"/>
                                  <m:ctrlPr>
                                    <a:rPr lang="en-US" sz="2400" i="1">
                                      <a:latin typeface="Cambria Math" panose="02040503050406030204" pitchFamily="18" charset="0"/>
                                      <a:ea typeface="Times New Roman" panose="02020603050405020304" pitchFamily="18" charset="0"/>
                                    </a:rPr>
                                  </m:ctrlPr>
                                </m:naryPr>
                                <m:sub/>
                                <m:sup/>
                                <m:e>
                                  <m:sSubSup>
                                    <m:sSub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bSup>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sub>
                                  </m:sSub>
                                </m:e>
                              </m:nary>
                            </m:e>
                            <m:e>
                              <m:r>
                                <m:rPr>
                                  <m:nor/>
                                </m:rPr>
                                <a:rPr lang="en-US" sz="2400" i="1" dirty="0"/>
                                <m:t>i</m:t>
                              </m:r>
                              <m:r>
                                <m:rPr>
                                  <m:nor/>
                                </m:rPr>
                                <a:rPr lang="en-US" sz="2400" i="1" baseline="-25000" dirty="0"/>
                                <m:t>2</m:t>
                              </m:r>
                              <m:r>
                                <m:rPr>
                                  <m:nor/>
                                </m:rPr>
                                <a:rPr lang="en-US" sz="2400" i="1" dirty="0"/>
                                <m:t>  </m:t>
                              </m:r>
                              <m:r>
                                <m:rPr>
                                  <m:nor/>
                                </m:rPr>
                                <a:rPr lang="en-US" sz="2400" dirty="0"/>
                                <m:t>= </m:t>
                              </m:r>
                              <m:r>
                                <m:rPr>
                                  <m:nor/>
                                </m:rPr>
                                <a:rPr lang="en-US" sz="2400" i="1" dirty="0"/>
                                <m:t>i</m:t>
                              </m:r>
                              <m:r>
                                <m:rPr>
                                  <m:nor/>
                                </m:rPr>
                                <a:rPr lang="en-US" sz="2400" i="1" baseline="-25000" dirty="0"/>
                                <m:t>1</m:t>
                              </m:r>
                              <m:r>
                                <m:rPr>
                                  <m:nor/>
                                </m:rPr>
                                <a:rPr lang="en-US" sz="2400" dirty="0"/>
                                <m:t>’ = 0</m:t>
                              </m:r>
                            </m:e>
                          </m:eqAr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  </m:t>
                          </m:r>
                          <m:d>
                            <m:dPr>
                              <m:begChr m:val="{"/>
                              <m:endChr m:val=""/>
                              <m:ctrlPr>
                                <a:rPr lang="en-US" sz="2400" b="0" i="1" smtClean="0">
                                  <a:latin typeface="Cambria Math" panose="02040503050406030204" pitchFamily="18" charset="0"/>
                                  <a:ea typeface="Cambria Math" panose="02040503050406030204" pitchFamily="18" charset="0"/>
                                </a:rPr>
                              </m:ctrlPr>
                            </m:dPr>
                            <m:e>
                              <m:eqArr>
                                <m:eqArrPr>
                                  <m:ctrlPr>
                                    <a:rPr lang="en-US" sz="2400" b="0" i="1" smtClean="0">
                                      <a:latin typeface="Cambria Math" panose="02040503050406030204" pitchFamily="18" charset="0"/>
                                      <a:ea typeface="Cambria Math" panose="02040503050406030204" pitchFamily="18" charset="0"/>
                                    </a:rPr>
                                  </m:ctrlPr>
                                </m:eqArr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𝑖</m:t>
                                      </m:r>
                                    </m:e>
                                    <m:sub>
                                      <m:r>
                                        <a:rPr lang="en-US" sz="2400" b="0" i="1" smtClean="0">
                                          <a:latin typeface="Cambria Math" panose="02040503050406030204" pitchFamily="18" charset="0"/>
                                          <a:ea typeface="Cambria Math" panose="02040503050406030204" pitchFamily="18" charset="0"/>
                                        </a:rPr>
                                        <m:t>1</m:t>
                                      </m:r>
                                    </m:sub>
                                  </m:sSub>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m:t>
                                      </m:r>
                                    </m:sup>
                                  </m:sSubSup>
                                  <m:r>
                                    <a:rPr lang="en-US" sz="2400" b="0" i="1" smtClean="0">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𝑖</m:t>
                                      </m:r>
                                    </m:e>
                                    <m:sub>
                                      <m:r>
                                        <a:rPr lang="en-US" sz="2400" b="0" i="1" smtClean="0">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m:t>
                                      </m:r>
                                    </m:sup>
                                  </m:sSubSup>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2</m:t>
                                      </m:r>
                                    </m:sub>
                                  </m:sSub>
                                </m:e>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2</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𝑖</m:t>
                                      </m:r>
                                    </m:e>
                                    <m:sub>
                                      <m:r>
                                        <a:rPr lang="en-US" sz="2400" b="0" i="1" smtClean="0">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m:t>
                                      </m:r>
                                    </m:sup>
                                  </m:sSubSup>
                                  <m:r>
                                    <a:rPr lang="en-US" sz="2400" i="1">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𝑖</m:t>
                                      </m:r>
                                    </m:e>
                                    <m:sub>
                                      <m:r>
                                        <a:rPr lang="en-US" sz="2400" b="0" i="1" smtClean="0">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m:t>
                                      </m:r>
                                    </m:sup>
                                  </m:sSubSup>
                                </m:e>
                              </m:eqArr>
                            </m:e>
                          </m:d>
                        </m:e>
                      </m:d>
                    </m:oMath>
                  </m:oMathPara>
                </a14:m>
                <a:endParaRPr lang="en-US" sz="2400" i="1" dirty="0">
                  <a:effectLst/>
                  <a:latin typeface="Calibri" panose="020F0502020204030204" pitchFamily="34" charset="0"/>
                  <a:ea typeface="Times New Roman" panose="02020603050405020304" pitchFamily="18" charset="0"/>
                  <a:cs typeface="Calibri" panose="020F0502020204030204" pitchFamily="34" charset="0"/>
                </a:endParaRPr>
              </a:p>
              <a:p>
                <a:pPr lvl="1" algn="just">
                  <a:spcBef>
                    <a:spcPts val="600"/>
                  </a:spcBef>
                  <a:spcAft>
                    <a:spcPts val="600"/>
                  </a:spcAft>
                </a:pPr>
                <a:r>
                  <a:rPr lang="en-US" sz="2400" b="1" i="1" dirty="0">
                    <a:latin typeface="Calibri" panose="020F0502020204030204" pitchFamily="34" charset="0"/>
                    <a:ea typeface="Times New Roman" panose="02020603050405020304" pitchFamily="18" charset="0"/>
                    <a:cs typeface="Calibri" panose="020F0502020204030204" pitchFamily="34" charset="0"/>
                  </a:rPr>
                  <a:t>Note that </a:t>
                </a:r>
                <a14:m>
                  <m:oMath xmlns:m="http://schemas.openxmlformats.org/officeDocument/2006/math">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𝒗</m:t>
                        </m:r>
                      </m:e>
                      <m:sub>
                        <m:r>
                          <a:rPr lang="en-US" sz="2400" b="1" i="1" smtClean="0">
                            <a:latin typeface="Cambria Math" panose="02040503050406030204" pitchFamily="18" charset="0"/>
                            <a:ea typeface="Cambria Math" panose="02040503050406030204" pitchFamily="18" charset="0"/>
                          </a:rPr>
                          <m:t>𝟐</m:t>
                        </m:r>
                      </m:sub>
                    </m:sSub>
                    <m:r>
                      <a:rPr lang="en-US" sz="2400" b="1" i="1" smtClean="0">
                        <a:latin typeface="Cambria Math" panose="02040503050406030204" pitchFamily="18" charset="0"/>
                        <a:ea typeface="Cambria Math" panose="02040503050406030204" pitchFamily="18" charset="0"/>
                      </a:rPr>
                      <m:t>/</m:t>
                    </m:r>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𝒗</m:t>
                        </m:r>
                      </m:e>
                      <m:sub>
                        <m:r>
                          <a:rPr lang="en-US" sz="2400" b="1" i="1" smtClean="0">
                            <a:latin typeface="Cambria Math" panose="02040503050406030204" pitchFamily="18" charset="0"/>
                            <a:ea typeface="Cambria Math" panose="02040503050406030204" pitchFamily="18" charset="0"/>
                          </a:rPr>
                          <m:t>𝟏</m:t>
                        </m:r>
                      </m:sub>
                    </m:sSub>
                    <m:r>
                      <a:rPr lang="en-US" sz="2400" b="1" i="1" smtClean="0">
                        <a:latin typeface="Cambria Math" panose="02040503050406030204" pitchFamily="18" charset="0"/>
                        <a:ea typeface="Cambria Math" panose="02040503050406030204" pitchFamily="18" charset="0"/>
                      </a:rPr>
                      <m:t>≠</m:t>
                    </m:r>
                    <m:sSubSup>
                      <m:sSubSupPr>
                        <m:ctrlPr>
                          <a:rPr lang="en-US" sz="2400" b="1" i="1" smtClean="0">
                            <a:latin typeface="Cambria Math" panose="02040503050406030204" pitchFamily="18" charset="0"/>
                            <a:ea typeface="Cambria Math" panose="02040503050406030204" pitchFamily="18" charset="0"/>
                          </a:rPr>
                        </m:ctrlPr>
                      </m:sSubSupPr>
                      <m:e>
                        <m:r>
                          <a:rPr lang="en-US" sz="2400" b="1" i="1">
                            <a:latin typeface="Cambria Math" panose="02040503050406030204" pitchFamily="18" charset="0"/>
                            <a:ea typeface="Cambria Math" panose="02040503050406030204" pitchFamily="18" charset="0"/>
                          </a:rPr>
                          <m:t>𝒗</m:t>
                        </m:r>
                      </m:e>
                      <m:sub>
                        <m:r>
                          <a:rPr lang="en-US" sz="2400" b="1" i="1" smtClean="0">
                            <a:latin typeface="Cambria Math" panose="02040503050406030204" pitchFamily="18" charset="0"/>
                            <a:ea typeface="Cambria Math" panose="02040503050406030204" pitchFamily="18" charset="0"/>
                          </a:rPr>
                          <m:t>𝟐</m:t>
                        </m:r>
                      </m:sub>
                      <m:sup>
                        <m:r>
                          <a:rPr lang="en-US" sz="2400" b="1" i="1" smtClean="0">
                            <a:latin typeface="Cambria Math" panose="02040503050406030204" pitchFamily="18" charset="0"/>
                            <a:ea typeface="Cambria Math" panose="02040503050406030204" pitchFamily="18" charset="0"/>
                          </a:rPr>
                          <m:t>′</m:t>
                        </m:r>
                      </m:sup>
                    </m:sSubSup>
                    <m:r>
                      <a:rPr lang="en-US" sz="2400" b="1" i="1">
                        <a:latin typeface="Cambria Math" panose="02040503050406030204" pitchFamily="18" charset="0"/>
                        <a:ea typeface="Cambria Math" panose="02040503050406030204" pitchFamily="18" charset="0"/>
                      </a:rPr>
                      <m:t>/</m:t>
                    </m:r>
                    <m:sSubSup>
                      <m:sSubSupPr>
                        <m:ctrlPr>
                          <a:rPr lang="en-US" sz="2400" b="1" i="1" smtClean="0">
                            <a:latin typeface="Cambria Math" panose="02040503050406030204" pitchFamily="18" charset="0"/>
                            <a:ea typeface="Cambria Math" panose="02040503050406030204" pitchFamily="18" charset="0"/>
                          </a:rPr>
                        </m:ctrlPr>
                      </m:sSubSupPr>
                      <m:e>
                        <m:r>
                          <a:rPr lang="en-US" sz="2400" b="1" i="1" smtClean="0">
                            <a:latin typeface="Cambria Math" panose="02040503050406030204" pitchFamily="18" charset="0"/>
                            <a:ea typeface="Cambria Math" panose="02040503050406030204" pitchFamily="18" charset="0"/>
                          </a:rPr>
                          <m:t>𝒗</m:t>
                        </m:r>
                      </m:e>
                      <m:sub>
                        <m:r>
                          <a:rPr lang="en-US" sz="2400" b="1" i="1" smtClean="0">
                            <a:latin typeface="Cambria Math" panose="02040503050406030204" pitchFamily="18" charset="0"/>
                            <a:ea typeface="Cambria Math" panose="02040503050406030204" pitchFamily="18" charset="0"/>
                          </a:rPr>
                          <m:t>𝟏</m:t>
                        </m:r>
                      </m:sub>
                      <m:sup>
                        <m:r>
                          <a:rPr lang="en-US" sz="2400" b="1" i="1" smtClean="0">
                            <a:latin typeface="Cambria Math" panose="02040503050406030204" pitchFamily="18" charset="0"/>
                            <a:ea typeface="Cambria Math" panose="02040503050406030204" pitchFamily="18" charset="0"/>
                          </a:rPr>
                          <m:t>′</m:t>
                        </m:r>
                      </m:sup>
                    </m:sSubSup>
                  </m:oMath>
                </a14:m>
                <a:r>
                  <a:rPr lang="en-US" sz="2400" b="1" i="1" dirty="0">
                    <a:effectLst/>
                    <a:latin typeface="Calibri" panose="020F0502020204030204" pitchFamily="34" charset="0"/>
                    <a:ea typeface="Times New Roman" panose="02020603050405020304" pitchFamily="18" charset="0"/>
                    <a:cs typeface="Calibri" panose="020F0502020204030204" pitchFamily="34"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457200" y="1188303"/>
                <a:ext cx="8417293" cy="3091103"/>
              </a:xfrm>
              <a:prstGeom prst="rect">
                <a:avLst/>
              </a:prstGeom>
              <a:blipFill>
                <a:blip r:embed="rId3"/>
                <a:stretch>
                  <a:fillRect l="-941" t="-1578" r="-1086" b="-3550"/>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F51ADC14-298E-4FE4-9703-EB9CE69D88BD}"/>
              </a:ext>
            </a:extLst>
          </p:cNvPr>
          <p:cNvGrpSpPr/>
          <p:nvPr/>
        </p:nvGrpSpPr>
        <p:grpSpPr>
          <a:xfrm>
            <a:off x="1286815" y="4279406"/>
            <a:ext cx="7237089" cy="2251335"/>
            <a:chOff x="1236244" y="4459440"/>
            <a:chExt cx="6671512" cy="1999112"/>
          </a:xfrm>
        </p:grpSpPr>
        <p:pic>
          <p:nvPicPr>
            <p:cNvPr id="12" name="Picture 11">
              <a:extLst>
                <a:ext uri="{FF2B5EF4-FFF2-40B4-BE49-F238E27FC236}">
                  <a16:creationId xmlns:a16="http://schemas.microsoft.com/office/drawing/2014/main" id="{49C6B77C-7C32-40F0-B755-82BE1D508EB3}"/>
                </a:ext>
              </a:extLst>
            </p:cNvPr>
            <p:cNvPicPr/>
            <p:nvPr/>
          </p:nvPicPr>
          <p:blipFill>
            <a:blip r:embed="rId4"/>
            <a:stretch>
              <a:fillRect/>
            </a:stretch>
          </p:blipFill>
          <p:spPr>
            <a:xfrm>
              <a:off x="1236244" y="4459942"/>
              <a:ext cx="6671512" cy="1998610"/>
            </a:xfrm>
            <a:prstGeom prst="rect">
              <a:avLst/>
            </a:prstGeom>
          </p:spPr>
        </p:pic>
        <p:sp>
          <p:nvSpPr>
            <p:cNvPr id="13" name="TextBox 12">
              <a:extLst>
                <a:ext uri="{FF2B5EF4-FFF2-40B4-BE49-F238E27FC236}">
                  <a16:creationId xmlns:a16="http://schemas.microsoft.com/office/drawing/2014/main" id="{9C444F6D-ED22-43EA-9CB8-DD6645CB8397}"/>
                </a:ext>
              </a:extLst>
            </p:cNvPr>
            <p:cNvSpPr txBox="1"/>
            <p:nvPr/>
          </p:nvSpPr>
          <p:spPr>
            <a:xfrm>
              <a:off x="1437777" y="4459440"/>
              <a:ext cx="2469118" cy="527857"/>
            </a:xfrm>
            <a:prstGeom prst="rect">
              <a:avLst/>
            </a:prstGeom>
            <a:noFill/>
          </p:spPr>
          <p:txBody>
            <a:bodyPr wrap="square">
              <a:spAutoFit/>
            </a:bodyPr>
            <a:lstStyle/>
            <a:p>
              <a:pPr algn="ctr"/>
              <a:r>
                <a:rPr lang="en-US" sz="2800" dirty="0">
                  <a:effectLst/>
                  <a:latin typeface="Calibri" panose="020F0502020204030204" pitchFamily="34" charset="0"/>
                  <a:ea typeface="Times New Roman" panose="02020603050405020304" pitchFamily="18" charset="0"/>
                  <a:cs typeface="Calibri" panose="020F0502020204030204" pitchFamily="34" charset="0"/>
                </a:rPr>
                <a:t>Circuit N</a:t>
              </a:r>
              <a:endParaRPr lang="en-US" sz="2800" dirty="0"/>
            </a:p>
          </p:txBody>
        </p:sp>
        <p:sp>
          <p:nvSpPr>
            <p:cNvPr id="14" name="TextBox 13">
              <a:extLst>
                <a:ext uri="{FF2B5EF4-FFF2-40B4-BE49-F238E27FC236}">
                  <a16:creationId xmlns:a16="http://schemas.microsoft.com/office/drawing/2014/main" id="{2639C792-3BCB-47E9-A2EC-F11473659AC6}"/>
                </a:ext>
              </a:extLst>
            </p:cNvPr>
            <p:cNvSpPr txBox="1"/>
            <p:nvPr/>
          </p:nvSpPr>
          <p:spPr>
            <a:xfrm>
              <a:off x="4923272" y="4459440"/>
              <a:ext cx="2469118" cy="527857"/>
            </a:xfrm>
            <a:prstGeom prst="rect">
              <a:avLst/>
            </a:prstGeom>
            <a:noFill/>
          </p:spPr>
          <p:txBody>
            <a:bodyPr wrap="square">
              <a:spAutoFit/>
            </a:bodyPr>
            <a:lstStyle/>
            <a:p>
              <a:pPr algn="ctr"/>
              <a:r>
                <a:rPr lang="en-US" sz="2800" dirty="0">
                  <a:effectLst/>
                  <a:latin typeface="Calibri" panose="020F0502020204030204" pitchFamily="34" charset="0"/>
                  <a:ea typeface="Times New Roman" panose="02020603050405020304" pitchFamily="18" charset="0"/>
                  <a:cs typeface="Calibri" panose="020F0502020204030204" pitchFamily="34" charset="0"/>
                </a:rPr>
                <a:t>Circuit N’</a:t>
              </a:r>
              <a:endParaRPr lang="en-US" sz="2800" dirty="0"/>
            </a:p>
          </p:txBody>
        </p:sp>
      </p:grpSp>
      <p:sp>
        <p:nvSpPr>
          <p:cNvPr id="6" name="Date Placeholder 5">
            <a:extLst>
              <a:ext uri="{FF2B5EF4-FFF2-40B4-BE49-F238E27FC236}">
                <a16:creationId xmlns:a16="http://schemas.microsoft.com/office/drawing/2014/main" id="{0B6FEE8F-0DEA-41BC-A368-717988558BEB}"/>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7" name="Footer Placeholder 6">
            <a:extLst>
              <a:ext uri="{FF2B5EF4-FFF2-40B4-BE49-F238E27FC236}">
                <a16:creationId xmlns:a16="http://schemas.microsoft.com/office/drawing/2014/main" id="{899F2C90-22E8-4174-8705-3AED2CDEE8A8}"/>
              </a:ext>
            </a:extLst>
          </p:cNvPr>
          <p:cNvSpPr>
            <a:spLocks noGrp="1"/>
          </p:cNvSpPr>
          <p:nvPr>
            <p:ph type="ftr" idx="11"/>
          </p:nvPr>
        </p:nvSpPr>
        <p:spPr/>
        <p:txBody>
          <a:bodyPr/>
          <a:lstStyle/>
          <a:p>
            <a:r>
              <a:rPr lang="en-US" b="1"/>
              <a:t>Reciprocity and Inter-reciprocity</a:t>
            </a:r>
            <a:endParaRPr lang="en-US" b="1" dirty="0"/>
          </a:p>
        </p:txBody>
      </p:sp>
      <p:sp>
        <p:nvSpPr>
          <p:cNvPr id="8" name="Slide Number Placeholder 7">
            <a:extLst>
              <a:ext uri="{FF2B5EF4-FFF2-40B4-BE49-F238E27FC236}">
                <a16:creationId xmlns:a16="http://schemas.microsoft.com/office/drawing/2014/main" id="{0EE6B0A0-81FF-4F62-8724-EDB01A930EAF}"/>
              </a:ext>
            </a:extLst>
          </p:cNvPr>
          <p:cNvSpPr>
            <a:spLocks noGrp="1"/>
          </p:cNvSpPr>
          <p:nvPr>
            <p:ph type="sldNum" idx="12"/>
          </p:nvPr>
        </p:nvSpPr>
        <p:spPr/>
        <p:txBody>
          <a:bodyPr/>
          <a:lstStyle/>
          <a:p>
            <a:fld id="{49F32A32-B0BA-4F3A-8066-D3EFFFC323CB}" type="slidenum">
              <a:rPr lang="en-US" smtClean="0"/>
              <a:pPr/>
              <a:t>8</a:t>
            </a:fld>
            <a:endParaRPr lang="en-US" dirty="0"/>
          </a:p>
        </p:txBody>
      </p:sp>
    </p:spTree>
    <p:extLst>
      <p:ext uri="{BB962C8B-B14F-4D97-AF65-F5344CB8AC3E}">
        <p14:creationId xmlns:p14="http://schemas.microsoft.com/office/powerpoint/2010/main" val="369971170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4"/>
          <p:cNvSpPr txBox="1"/>
          <p:nvPr/>
        </p:nvSpPr>
        <p:spPr>
          <a:xfrm>
            <a:off x="1143000" y="327258"/>
            <a:ext cx="7524720" cy="662021"/>
          </a:xfrm>
          <a:prstGeom prst="rect">
            <a:avLst/>
          </a:prstGeom>
        </p:spPr>
        <p:txBody>
          <a:bodyPr lIns="90000" tIns="46800" rIns="90000" bIns="46800" anchor="ctr"/>
          <a:lstStyle/>
          <a:p>
            <a:pPr algn="ctr">
              <a:lnSpc>
                <a:spcPct val="100000"/>
              </a:lnSpc>
            </a:pPr>
            <a:r>
              <a:rPr lang="en-US" sz="3200" dirty="0">
                <a:latin typeface="+mj-lt"/>
              </a:rPr>
              <a:t>Two-Port Example-2</a:t>
            </a:r>
            <a:endParaRPr dirty="0">
              <a:latin typeface="+mj-lt"/>
            </a:endParaRPr>
          </a:p>
        </p:txBody>
      </p:sp>
      <p:sp>
        <p:nvSpPr>
          <p:cNvPr id="9" name="TextBox 8"/>
          <p:cNvSpPr txBox="1"/>
          <p:nvPr/>
        </p:nvSpPr>
        <p:spPr>
          <a:xfrm>
            <a:off x="457200" y="1188303"/>
            <a:ext cx="8417293" cy="1723549"/>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The forward transfer of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 e</a:t>
            </a:r>
            <a:r>
              <a:rPr lang="en-US" sz="2400" dirty="0">
                <a:effectLst/>
                <a:latin typeface="Calibri" panose="020F0502020204030204" pitchFamily="34" charset="0"/>
                <a:ea typeface="Times New Roman" panose="02020603050405020304" pitchFamily="18" charset="0"/>
                <a:cs typeface="Calibri" panose="020F0502020204030204" pitchFamily="34" charset="0"/>
              </a:rPr>
              <a:t>quals the reverse transfer function of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i="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u="sng" dirty="0">
                <a:effectLst/>
                <a:latin typeface="Calibri" panose="020F0502020204030204" pitchFamily="34" charset="0"/>
                <a:ea typeface="Times New Roman" panose="02020603050405020304" pitchFamily="18" charset="0"/>
                <a:cs typeface="Calibri" panose="020F0502020204030204" pitchFamily="34" charset="0"/>
              </a:rPr>
              <a:t>only if the source impedances at the ports are the same</a:t>
            </a:r>
          </a:p>
          <a:p>
            <a:pPr marL="285750" indent="-285750" algn="just">
              <a:spcBef>
                <a:spcPts val="1200"/>
              </a:spcBef>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Thus, a voltage source in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 </a:t>
            </a:r>
            <a:r>
              <a:rPr lang="en-US" sz="2400" dirty="0">
                <a:effectLst/>
                <a:latin typeface="Calibri" panose="020F0502020204030204" pitchFamily="34" charset="0"/>
                <a:ea typeface="Times New Roman" panose="02020603050405020304" pitchFamily="18" charset="0"/>
                <a:cs typeface="Calibri" panose="020F0502020204030204" pitchFamily="34" charset="0"/>
              </a:rPr>
              <a:t>should be replaced by a short circuit in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N</a:t>
            </a:r>
            <a:r>
              <a:rPr lang="en-US" sz="2400" b="1" baseline="30000" dirty="0">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 and a current source replaced by an open circuit:</a:t>
            </a:r>
            <a:endParaRPr lang="en-US" sz="2400" i="1" dirty="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5" name="Group 4">
            <a:extLst>
              <a:ext uri="{FF2B5EF4-FFF2-40B4-BE49-F238E27FC236}">
                <a16:creationId xmlns:a16="http://schemas.microsoft.com/office/drawing/2014/main" id="{5A61B828-81D3-4CCE-ADA4-72EF3513304C}"/>
              </a:ext>
            </a:extLst>
          </p:cNvPr>
          <p:cNvGrpSpPr/>
          <p:nvPr/>
        </p:nvGrpSpPr>
        <p:grpSpPr>
          <a:xfrm>
            <a:off x="1771048" y="2845811"/>
            <a:ext cx="6121668" cy="3684931"/>
            <a:chOff x="1771048" y="2845811"/>
            <a:chExt cx="6121668" cy="3684931"/>
          </a:xfrm>
        </p:grpSpPr>
        <p:grpSp>
          <p:nvGrpSpPr>
            <p:cNvPr id="2" name="Group 1">
              <a:extLst>
                <a:ext uri="{FF2B5EF4-FFF2-40B4-BE49-F238E27FC236}">
                  <a16:creationId xmlns:a16="http://schemas.microsoft.com/office/drawing/2014/main" id="{F51ADC14-298E-4FE4-9703-EB9CE69D88BD}"/>
                </a:ext>
              </a:extLst>
            </p:cNvPr>
            <p:cNvGrpSpPr/>
            <p:nvPr/>
          </p:nvGrpSpPr>
          <p:grpSpPr>
            <a:xfrm>
              <a:off x="1869970" y="2845811"/>
              <a:ext cx="5591751" cy="1723548"/>
              <a:chOff x="1236244" y="4342513"/>
              <a:chExt cx="6671512" cy="2116039"/>
            </a:xfrm>
          </p:grpSpPr>
          <p:pic>
            <p:nvPicPr>
              <p:cNvPr id="12" name="Picture 11">
                <a:extLst>
                  <a:ext uri="{FF2B5EF4-FFF2-40B4-BE49-F238E27FC236}">
                    <a16:creationId xmlns:a16="http://schemas.microsoft.com/office/drawing/2014/main" id="{49C6B77C-7C32-40F0-B755-82BE1D508EB3}"/>
                  </a:ext>
                </a:extLst>
              </p:cNvPr>
              <p:cNvPicPr/>
              <p:nvPr/>
            </p:nvPicPr>
            <p:blipFill>
              <a:blip r:embed="rId3"/>
              <a:stretch>
                <a:fillRect/>
              </a:stretch>
            </p:blipFill>
            <p:spPr>
              <a:xfrm>
                <a:off x="1236244" y="4459942"/>
                <a:ext cx="6671512" cy="1998610"/>
              </a:xfrm>
              <a:prstGeom prst="rect">
                <a:avLst/>
              </a:prstGeom>
            </p:spPr>
          </p:pic>
          <p:sp>
            <p:nvSpPr>
              <p:cNvPr id="13" name="TextBox 12">
                <a:extLst>
                  <a:ext uri="{FF2B5EF4-FFF2-40B4-BE49-F238E27FC236}">
                    <a16:creationId xmlns:a16="http://schemas.microsoft.com/office/drawing/2014/main" id="{9C444F6D-ED22-43EA-9CB8-DD6645CB8397}"/>
                  </a:ext>
                </a:extLst>
              </p:cNvPr>
              <p:cNvSpPr txBox="1"/>
              <p:nvPr/>
            </p:nvSpPr>
            <p:spPr>
              <a:xfrm>
                <a:off x="1447920" y="4342517"/>
                <a:ext cx="2469118" cy="642369"/>
              </a:xfrm>
              <a:prstGeom prst="rect">
                <a:avLst/>
              </a:prstGeom>
              <a:noFill/>
            </p:spPr>
            <p:txBody>
              <a:bodyPr wrap="square">
                <a:spAutoFit/>
              </a:bodyPr>
              <a:lstStyle/>
              <a:p>
                <a:pPr algn="ctr"/>
                <a:r>
                  <a:rPr lang="en-US" sz="2800" dirty="0">
                    <a:effectLst/>
                    <a:latin typeface="Calibri" panose="020F0502020204030204" pitchFamily="34" charset="0"/>
                    <a:ea typeface="Times New Roman" panose="02020603050405020304" pitchFamily="18" charset="0"/>
                    <a:cs typeface="Calibri" panose="020F0502020204030204" pitchFamily="34" charset="0"/>
                  </a:rPr>
                  <a:t>Circuit N</a:t>
                </a:r>
                <a:endParaRPr lang="en-US" sz="2800" dirty="0"/>
              </a:p>
            </p:txBody>
          </p:sp>
          <p:sp>
            <p:nvSpPr>
              <p:cNvPr id="14" name="TextBox 13">
                <a:extLst>
                  <a:ext uri="{FF2B5EF4-FFF2-40B4-BE49-F238E27FC236}">
                    <a16:creationId xmlns:a16="http://schemas.microsoft.com/office/drawing/2014/main" id="{2639C792-3BCB-47E9-A2EC-F11473659AC6}"/>
                  </a:ext>
                </a:extLst>
              </p:cNvPr>
              <p:cNvSpPr txBox="1"/>
              <p:nvPr/>
            </p:nvSpPr>
            <p:spPr>
              <a:xfrm>
                <a:off x="4905360" y="4342513"/>
                <a:ext cx="2469118" cy="642369"/>
              </a:xfrm>
              <a:prstGeom prst="rect">
                <a:avLst/>
              </a:prstGeom>
              <a:noFill/>
            </p:spPr>
            <p:txBody>
              <a:bodyPr wrap="square">
                <a:spAutoFit/>
              </a:bodyPr>
              <a:lstStyle/>
              <a:p>
                <a:pPr algn="ctr"/>
                <a:r>
                  <a:rPr lang="en-US" sz="2800" dirty="0">
                    <a:effectLst/>
                    <a:latin typeface="Calibri" panose="020F0502020204030204" pitchFamily="34" charset="0"/>
                    <a:ea typeface="Times New Roman" panose="02020603050405020304" pitchFamily="18" charset="0"/>
                    <a:cs typeface="Calibri" panose="020F0502020204030204" pitchFamily="34" charset="0"/>
                  </a:rPr>
                  <a:t>Circuit N’</a:t>
                </a:r>
                <a:endParaRPr lang="en-US" sz="2800" dirty="0"/>
              </a:p>
            </p:txBody>
          </p:sp>
        </p:grpSp>
        <p:grpSp>
          <p:nvGrpSpPr>
            <p:cNvPr id="3" name="Group 2">
              <a:extLst>
                <a:ext uri="{FF2B5EF4-FFF2-40B4-BE49-F238E27FC236}">
                  <a16:creationId xmlns:a16="http://schemas.microsoft.com/office/drawing/2014/main" id="{9367B6A1-0674-439A-B61F-1D1F16F4CF2D}"/>
                </a:ext>
              </a:extLst>
            </p:cNvPr>
            <p:cNvGrpSpPr/>
            <p:nvPr/>
          </p:nvGrpSpPr>
          <p:grpSpPr>
            <a:xfrm>
              <a:off x="1771048" y="4807193"/>
              <a:ext cx="6121668" cy="1723549"/>
              <a:chOff x="1694046" y="4818234"/>
              <a:chExt cx="5943600" cy="1571333"/>
            </a:xfrm>
          </p:grpSpPr>
          <p:pic>
            <p:nvPicPr>
              <p:cNvPr id="11" name="Picture 10">
                <a:extLst>
                  <a:ext uri="{FF2B5EF4-FFF2-40B4-BE49-F238E27FC236}">
                    <a16:creationId xmlns:a16="http://schemas.microsoft.com/office/drawing/2014/main" id="{F864F49C-3B48-4F6D-8F1E-01834CD1E84B}"/>
                  </a:ext>
                </a:extLst>
              </p:cNvPr>
              <p:cNvPicPr/>
              <p:nvPr/>
            </p:nvPicPr>
            <p:blipFill>
              <a:blip r:embed="rId4"/>
              <a:stretch>
                <a:fillRect/>
              </a:stretch>
            </p:blipFill>
            <p:spPr>
              <a:xfrm>
                <a:off x="1694046" y="5033842"/>
                <a:ext cx="5943600" cy="1355725"/>
              </a:xfrm>
              <a:prstGeom prst="rect">
                <a:avLst/>
              </a:prstGeom>
            </p:spPr>
          </p:pic>
          <p:sp>
            <p:nvSpPr>
              <p:cNvPr id="15" name="TextBox 14">
                <a:extLst>
                  <a:ext uri="{FF2B5EF4-FFF2-40B4-BE49-F238E27FC236}">
                    <a16:creationId xmlns:a16="http://schemas.microsoft.com/office/drawing/2014/main" id="{24FA6D8A-29E2-4D1D-8966-EF020062EC7E}"/>
                  </a:ext>
                </a:extLst>
              </p:cNvPr>
              <p:cNvSpPr txBox="1"/>
              <p:nvPr/>
            </p:nvSpPr>
            <p:spPr>
              <a:xfrm>
                <a:off x="1818584" y="4818234"/>
                <a:ext cx="2015871" cy="477012"/>
              </a:xfrm>
              <a:prstGeom prst="rect">
                <a:avLst/>
              </a:prstGeom>
              <a:noFill/>
            </p:spPr>
            <p:txBody>
              <a:bodyPr wrap="square">
                <a:spAutoFit/>
              </a:bodyPr>
              <a:lstStyle/>
              <a:p>
                <a:pPr algn="ctr"/>
                <a:r>
                  <a:rPr lang="en-US" sz="2800" dirty="0">
                    <a:effectLst/>
                    <a:latin typeface="Calibri" panose="020F0502020204030204" pitchFamily="34" charset="0"/>
                    <a:ea typeface="Times New Roman" panose="02020603050405020304" pitchFamily="18" charset="0"/>
                    <a:cs typeface="Calibri" panose="020F0502020204030204" pitchFamily="34" charset="0"/>
                  </a:rPr>
                  <a:t>Circuit N</a:t>
                </a:r>
                <a:endParaRPr lang="en-US" sz="2800" dirty="0"/>
              </a:p>
            </p:txBody>
          </p:sp>
          <p:sp>
            <p:nvSpPr>
              <p:cNvPr id="16" name="TextBox 15">
                <a:extLst>
                  <a:ext uri="{FF2B5EF4-FFF2-40B4-BE49-F238E27FC236}">
                    <a16:creationId xmlns:a16="http://schemas.microsoft.com/office/drawing/2014/main" id="{5F788E1C-4621-40A7-8419-527A0901B398}"/>
                  </a:ext>
                </a:extLst>
              </p:cNvPr>
              <p:cNvSpPr txBox="1"/>
              <p:nvPr/>
            </p:nvSpPr>
            <p:spPr>
              <a:xfrm>
                <a:off x="4844165" y="4823770"/>
                <a:ext cx="2015871" cy="477012"/>
              </a:xfrm>
              <a:prstGeom prst="rect">
                <a:avLst/>
              </a:prstGeom>
              <a:noFill/>
            </p:spPr>
            <p:txBody>
              <a:bodyPr wrap="square">
                <a:spAutoFit/>
              </a:bodyPr>
              <a:lstStyle/>
              <a:p>
                <a:pPr algn="ctr"/>
                <a:r>
                  <a:rPr lang="en-US" sz="2800" dirty="0">
                    <a:effectLst/>
                    <a:latin typeface="Calibri" panose="020F0502020204030204" pitchFamily="34" charset="0"/>
                    <a:ea typeface="Times New Roman" panose="02020603050405020304" pitchFamily="18" charset="0"/>
                    <a:cs typeface="Calibri" panose="020F0502020204030204" pitchFamily="34" charset="0"/>
                  </a:rPr>
                  <a:t>Circuit N’</a:t>
                </a:r>
                <a:endParaRPr lang="en-US" sz="2800" dirty="0"/>
              </a:p>
            </p:txBody>
          </p:sp>
        </p:grpSp>
        <p:sp>
          <p:nvSpPr>
            <p:cNvPr id="4" name="Arrow: Down 3">
              <a:extLst>
                <a:ext uri="{FF2B5EF4-FFF2-40B4-BE49-F238E27FC236}">
                  <a16:creationId xmlns:a16="http://schemas.microsoft.com/office/drawing/2014/main" id="{85D12332-DF0A-4D23-8E69-753BD629EDBF}"/>
                </a:ext>
              </a:extLst>
            </p:cNvPr>
            <p:cNvSpPr/>
            <p:nvPr/>
          </p:nvSpPr>
          <p:spPr>
            <a:xfrm>
              <a:off x="3736876" y="4326717"/>
              <a:ext cx="477414" cy="66295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3F5676D-3CB4-43B4-A547-6D888D9F8F6F}"/>
                </a:ext>
              </a:extLst>
            </p:cNvPr>
            <p:cNvSpPr/>
            <p:nvPr/>
          </p:nvSpPr>
          <p:spPr>
            <a:xfrm>
              <a:off x="4666653" y="4316243"/>
              <a:ext cx="477414" cy="66295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Date Placeholder 9">
            <a:extLst>
              <a:ext uri="{FF2B5EF4-FFF2-40B4-BE49-F238E27FC236}">
                <a16:creationId xmlns:a16="http://schemas.microsoft.com/office/drawing/2014/main" id="{5003CC48-5802-4FA4-93E2-948A5AA21DFE}"/>
              </a:ext>
            </a:extLst>
          </p:cNvPr>
          <p:cNvSpPr>
            <a:spLocks noGrp="1"/>
          </p:cNvSpPr>
          <p:nvPr>
            <p:ph type="dt" idx="10"/>
          </p:nvPr>
        </p:nvSpPr>
        <p:spPr/>
        <p:txBody>
          <a:bodyPr/>
          <a:lstStyle/>
          <a:p>
            <a:r>
              <a:rPr lang="en-US" b="1">
                <a:solidFill>
                  <a:srgbClr val="000000"/>
                </a:solidFill>
              </a:rPr>
              <a:t>ECE 580 – Network Theory </a:t>
            </a:r>
            <a:endParaRPr lang="en-US" sz="1200" dirty="0"/>
          </a:p>
        </p:txBody>
      </p:sp>
      <p:sp>
        <p:nvSpPr>
          <p:cNvPr id="18" name="Footer Placeholder 17">
            <a:extLst>
              <a:ext uri="{FF2B5EF4-FFF2-40B4-BE49-F238E27FC236}">
                <a16:creationId xmlns:a16="http://schemas.microsoft.com/office/drawing/2014/main" id="{180D12DD-DFEE-427D-99E1-99420F9508AC}"/>
              </a:ext>
            </a:extLst>
          </p:cNvPr>
          <p:cNvSpPr>
            <a:spLocks noGrp="1"/>
          </p:cNvSpPr>
          <p:nvPr>
            <p:ph type="ftr" idx="11"/>
          </p:nvPr>
        </p:nvSpPr>
        <p:spPr/>
        <p:txBody>
          <a:bodyPr/>
          <a:lstStyle/>
          <a:p>
            <a:r>
              <a:rPr lang="en-US" b="1"/>
              <a:t>Reciprocity and Inter-reciprocity</a:t>
            </a:r>
            <a:endParaRPr lang="en-US" b="1" dirty="0"/>
          </a:p>
        </p:txBody>
      </p:sp>
      <p:sp>
        <p:nvSpPr>
          <p:cNvPr id="19" name="Slide Number Placeholder 18">
            <a:extLst>
              <a:ext uri="{FF2B5EF4-FFF2-40B4-BE49-F238E27FC236}">
                <a16:creationId xmlns:a16="http://schemas.microsoft.com/office/drawing/2014/main" id="{73E4E2A2-0E85-495F-8438-50A07219D0E4}"/>
              </a:ext>
            </a:extLst>
          </p:cNvPr>
          <p:cNvSpPr>
            <a:spLocks noGrp="1"/>
          </p:cNvSpPr>
          <p:nvPr>
            <p:ph type="sldNum" idx="12"/>
          </p:nvPr>
        </p:nvSpPr>
        <p:spPr/>
        <p:txBody>
          <a:bodyPr/>
          <a:lstStyle/>
          <a:p>
            <a:fld id="{49F32A32-B0BA-4F3A-8066-D3EFFFC323CB}" type="slidenum">
              <a:rPr lang="en-US" smtClean="0"/>
              <a:pPr/>
              <a:t>9</a:t>
            </a:fld>
            <a:endParaRPr lang="en-US" dirty="0"/>
          </a:p>
        </p:txBody>
      </p:sp>
    </p:spTree>
    <p:extLst>
      <p:ext uri="{BB962C8B-B14F-4D97-AF65-F5344CB8AC3E}">
        <p14:creationId xmlns:p14="http://schemas.microsoft.com/office/powerpoint/2010/main" val="403867276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10115</TotalTime>
  <Words>2477</Words>
  <Application>Microsoft Office PowerPoint</Application>
  <PresentationFormat>On-screen Show (4:3)</PresentationFormat>
  <Paragraphs>281</Paragraphs>
  <Slides>27</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PMingLiU</vt:lpstr>
      <vt:lpstr>Arial</vt:lpstr>
      <vt:lpstr>Arial Unicode MS</vt:lpstr>
      <vt:lpstr>Calibri</vt:lpstr>
      <vt:lpstr>Cambria Math</vt:lpstr>
      <vt:lpstr>DejaVu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Spencer</dc:creator>
  <cp:lastModifiedBy>Temes, Gabor C</cp:lastModifiedBy>
  <cp:revision>376</cp:revision>
  <dcterms:modified xsi:type="dcterms:W3CDTF">2021-10-08T00:57:51Z</dcterms:modified>
</cp:coreProperties>
</file>